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3688" r:id="rId5"/>
  </p:sldMasterIdLst>
  <p:notesMasterIdLst>
    <p:notesMasterId r:id="rId37"/>
  </p:notesMasterIdLst>
  <p:sldIdLst>
    <p:sldId id="288" r:id="rId6"/>
    <p:sldId id="308" r:id="rId7"/>
    <p:sldId id="317" r:id="rId8"/>
    <p:sldId id="304" r:id="rId9"/>
    <p:sldId id="303" r:id="rId10"/>
    <p:sldId id="290" r:id="rId11"/>
    <p:sldId id="291" r:id="rId12"/>
    <p:sldId id="301" r:id="rId13"/>
    <p:sldId id="294" r:id="rId14"/>
    <p:sldId id="292" r:id="rId15"/>
    <p:sldId id="295" r:id="rId16"/>
    <p:sldId id="296" r:id="rId17"/>
    <p:sldId id="297" r:id="rId18"/>
    <p:sldId id="298" r:id="rId19"/>
    <p:sldId id="300" r:id="rId20"/>
    <p:sldId id="302" r:id="rId21"/>
    <p:sldId id="305" r:id="rId22"/>
    <p:sldId id="293" r:id="rId23"/>
    <p:sldId id="306" r:id="rId24"/>
    <p:sldId id="309" r:id="rId25"/>
    <p:sldId id="312" r:id="rId26"/>
    <p:sldId id="313" r:id="rId27"/>
    <p:sldId id="314" r:id="rId28"/>
    <p:sldId id="315" r:id="rId29"/>
    <p:sldId id="316" r:id="rId30"/>
    <p:sldId id="318" r:id="rId31"/>
    <p:sldId id="319" r:id="rId32"/>
    <p:sldId id="307" r:id="rId33"/>
    <p:sldId id="260" r:id="rId34"/>
    <p:sldId id="289" r:id="rId35"/>
    <p:sldId id="28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>
      <p:ext uri="{19B8F6BF-5375-455C-9EA6-DF929625EA0E}">
        <p15:presenceInfo xmlns:p15="http://schemas.microsoft.com/office/powerpoint/2012/main" userId="S-1-5-21-2127521184-1604012920-1887927527-16880922" providerId="AD"/>
      </p:ext>
    </p:extLst>
  </p:cmAuthor>
  <p:cmAuthor id="2" name="Achim Dettweiler" initials="AD" lastIdx="4" clrIdx="1">
    <p:extLst>
      <p:ext uri="{19B8F6BF-5375-455C-9EA6-DF929625EA0E}">
        <p15:presenceInfo xmlns:p15="http://schemas.microsoft.com/office/powerpoint/2012/main" userId="S-1-5-21-2127521184-1604012920-1887927527-8448984" providerId="AD"/>
      </p:ext>
    </p:extLst>
  </p:cmAuthor>
  <p:cmAuthor id="3" name="Beth Massi" initials="BM" lastIdx="4" clrIdx="2">
    <p:extLst>
      <p:ext uri="{19B8F6BF-5375-455C-9EA6-DF929625EA0E}">
        <p15:presenceInfo xmlns:p15="http://schemas.microsoft.com/office/powerpoint/2012/main" userId="S-1-5-21-2127521184-1604012920-1887927527-3218060" providerId="AD"/>
      </p:ext>
    </p:extLst>
  </p:cmAuthor>
  <p:cmAuthor id="4" name="Diego Vega" initials="DV" lastIdx="2" clrIdx="3">
    <p:extLst>
      <p:ext uri="{19B8F6BF-5375-455C-9EA6-DF929625EA0E}">
        <p15:presenceInfo xmlns:p15="http://schemas.microsoft.com/office/powerpoint/2012/main" userId="S003BFFD801C0A84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77"/>
    <a:srgbClr val="342F31"/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38" autoAdjust="0"/>
  </p:normalViewPr>
  <p:slideViewPr>
    <p:cSldViewPr snapToGrid="0">
      <p:cViewPr varScale="1">
        <p:scale>
          <a:sx n="72" d="100"/>
          <a:sy n="72" d="100"/>
        </p:scale>
        <p:origin x="40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microsoft.com/learning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8361547-CAE2-4060-8643-DE8C7E84BB51}"/>
              </a:ext>
            </a:extLst>
          </p:cNvPr>
          <p:cNvSpPr/>
          <p:nvPr userDrawn="1"/>
        </p:nvSpPr>
        <p:spPr bwMode="auto">
          <a:xfrm>
            <a:off x="0" y="5818910"/>
            <a:ext cx="9144000" cy="1039091"/>
          </a:xfrm>
          <a:prstGeom prst="rect">
            <a:avLst/>
          </a:prstGeom>
          <a:solidFill>
            <a:srgbClr val="002E77"/>
          </a:solidFill>
          <a:ln>
            <a:solidFill>
              <a:srgbClr val="002E7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solidFill>
                <a:srgbClr val="002E77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3" y="6119147"/>
            <a:ext cx="940033" cy="268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55" y="2608085"/>
            <a:ext cx="4333400" cy="89966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2" y="4140200"/>
            <a:ext cx="4281488" cy="627864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14E97332-416C-4B69-B813-A32DF4A8D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5513313"/>
            <a:ext cx="2216361" cy="9555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281819-114F-4BDF-AC16-865C5B7E78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57" y="5412510"/>
            <a:ext cx="2781425" cy="12964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1BA48A8-03AD-4D31-9FEE-DC95A995CD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46" y="599183"/>
            <a:ext cx="3876200" cy="46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 Bar"/>
          <p:cNvSpPr/>
          <p:nvPr userDrawn="1"/>
        </p:nvSpPr>
        <p:spPr bwMode="gray">
          <a:xfrm>
            <a:off x="784066" y="5335267"/>
            <a:ext cx="3804748" cy="1247048"/>
          </a:xfrm>
          <a:prstGeom prst="rect">
            <a:avLst/>
          </a:prstGeom>
          <a:solidFill>
            <a:srgbClr val="E294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63523" tIns="43920" rIns="87836" bIns="43920" numCol="1" rtlCol="0" anchor="ctr" anchorCtr="0" compatLnSpc="1">
            <a:prstTxWarp prst="textNoShape">
              <a:avLst/>
            </a:prstTxWarp>
          </a:bodyPr>
          <a:lstStyle/>
          <a:p>
            <a:pPr defTabSz="878094"/>
            <a:endParaRPr lang="en-US" sz="3824" dirty="0">
              <a:gradFill>
                <a:gsLst>
                  <a:gs pos="2917">
                    <a:srgbClr val="FFFFFF">
                      <a:alpha val="9804"/>
                    </a:srgbClr>
                  </a:gs>
                  <a:gs pos="3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588814" y="5335267"/>
            <a:ext cx="3804748" cy="1247048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79300" tIns="44823" rIns="89646" bIns="44823" numCol="1" rtlCol="0" anchor="ctr" anchorCtr="0" compatLnSpc="1">
            <a:prstTxWarp prst="textNoShape">
              <a:avLst/>
            </a:prstTxWarp>
          </a:bodyPr>
          <a:lstStyle/>
          <a:p>
            <a:pPr defTabSz="878094"/>
            <a:endParaRPr lang="en-US" sz="215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44676" y="5547074"/>
            <a:ext cx="3333991" cy="362123"/>
          </a:xfrm>
          <a:prstGeom prst="rect">
            <a:avLst/>
          </a:prstGeom>
        </p:spPr>
        <p:txBody>
          <a:bodyPr wrap="square" lIns="179300">
            <a:spAutoFit/>
          </a:bodyPr>
          <a:lstStyle/>
          <a:p>
            <a:pPr marL="0" lvl="1" algn="ctr" defTabSz="896003">
              <a:tabLst>
                <a:tab pos="1756766" algn="l"/>
              </a:tabLst>
            </a:pPr>
            <a:r>
              <a:rPr lang="en-US" sz="1765" dirty="0" err="1">
                <a:gradFill>
                  <a:gsLst>
                    <a:gs pos="125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TechDays</a:t>
            </a:r>
            <a:r>
              <a:rPr lang="en-US" sz="1765" dirty="0">
                <a:gradFill>
                  <a:gsLst>
                    <a:gs pos="125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Taiwan 2014 </a:t>
            </a:r>
            <a:r>
              <a:rPr lang="zh-TW" altLang="en-US" sz="1765" dirty="0">
                <a:gradFill>
                  <a:gsLst>
                    <a:gs pos="125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部落格</a:t>
            </a:r>
            <a:r>
              <a:rPr lang="en-US" sz="1765" dirty="0">
                <a:gradFill>
                  <a:gsLst>
                    <a:gs pos="125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4900714" y="5900087"/>
            <a:ext cx="3227639" cy="573361"/>
          </a:xfrm>
          <a:prstGeom prst="rect">
            <a:avLst/>
          </a:prstGeom>
        </p:spPr>
        <p:txBody>
          <a:bodyPr wrap="square" lIns="179300">
            <a:spAutoFit/>
          </a:bodyPr>
          <a:lstStyle/>
          <a:p>
            <a:pPr algn="ctr" defTabSz="896003"/>
            <a:r>
              <a:rPr lang="en-US" altLang="zh-TW" sz="1569" u="sng" dirty="0">
                <a:solidFill>
                  <a:srgbClr val="0000FF"/>
                </a:solidFill>
              </a:rPr>
              <a:t>http://channel9.msdn.com/Blogs/TechDays-Taiwan</a:t>
            </a:r>
            <a:r>
              <a:rPr lang="en-US" sz="1569" u="sng" dirty="0">
                <a:solidFill>
                  <a:srgbClr val="0000FF"/>
                </a:solidFill>
                <a:hlinkClick r:id="rId2"/>
              </a:rPr>
              <a:t> </a:t>
            </a:r>
            <a:endParaRPr lang="en-US" sz="1569" u="sng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20"/>
          <a:stretch/>
        </p:blipFill>
        <p:spPr>
          <a:xfrm>
            <a:off x="1577064" y="5474618"/>
            <a:ext cx="2100802" cy="996989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701950" y="1381256"/>
            <a:ext cx="7794070" cy="3779739"/>
            <a:chOff x="814438" y="256902"/>
            <a:chExt cx="7925399" cy="3918586"/>
          </a:xfrm>
        </p:grpSpPr>
        <p:sp>
          <p:nvSpPr>
            <p:cNvPr id="9" name="Rectangle 8"/>
            <p:cNvSpPr/>
            <p:nvPr/>
          </p:nvSpPr>
          <p:spPr bwMode="auto">
            <a:xfrm>
              <a:off x="911788" y="3211730"/>
              <a:ext cx="3855008" cy="96375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878094"/>
              <a:endParaRPr lang="en-US" sz="215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766796" y="3203387"/>
              <a:ext cx="3855008" cy="972101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878094"/>
              <a:endParaRPr lang="en-US" sz="215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72172" y="3277600"/>
              <a:ext cx="3854733" cy="594423"/>
            </a:xfrm>
            <a:prstGeom prst="rect">
              <a:avLst/>
            </a:prstGeom>
          </p:spPr>
          <p:txBody>
            <a:bodyPr wrap="square" lIns="182880">
              <a:spAutoFit/>
            </a:bodyPr>
            <a:lstStyle/>
            <a:p>
              <a:pPr marL="0" lvl="1" algn="ctr" defTabSz="896003">
                <a:tabLst>
                  <a:tab pos="1756766" algn="l"/>
                </a:tabLst>
              </a:pPr>
              <a:r>
                <a:rPr lang="en-US" sz="1569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MVA </a:t>
              </a:r>
              <a:r>
                <a:rPr lang="zh-TW" altLang="en-US" sz="1569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微軟虛擬學院</a:t>
              </a:r>
              <a:r>
                <a:rPr lang="en-US" sz="1569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  <a:p>
              <a:pPr marL="0" lvl="1" algn="ctr" defTabSz="896003">
                <a:tabLst>
                  <a:tab pos="1756766" algn="l"/>
                </a:tabLst>
              </a:pPr>
              <a:r>
                <a:rPr lang="en-US" sz="1569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sz="1569" dirty="0" err="1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TechDays</a:t>
              </a:r>
              <a:r>
                <a:rPr lang="en-US" sz="1569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2014 </a:t>
              </a:r>
              <a:r>
                <a:rPr lang="zh-TW" altLang="en-US" sz="1569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課程影片及投影片下載</a:t>
              </a:r>
              <a:r>
                <a:rPr lang="en-US" sz="1569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) 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88" y="256902"/>
              <a:ext cx="7710016" cy="297660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71460" y="3404613"/>
              <a:ext cx="3445677" cy="377315"/>
            </a:xfrm>
            <a:prstGeom prst="rect">
              <a:avLst/>
            </a:prstGeom>
          </p:spPr>
          <p:txBody>
            <a:bodyPr wrap="square" lIns="182880">
              <a:spAutoFit/>
            </a:bodyPr>
            <a:lstStyle/>
            <a:p>
              <a:pPr marL="0" lvl="1" algn="ctr" defTabSz="896003">
                <a:tabLst>
                  <a:tab pos="1756766" algn="l"/>
                </a:tabLst>
              </a:pPr>
              <a:r>
                <a:rPr lang="en-US" sz="1765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TechNet x MVA</a:t>
              </a:r>
              <a:r>
                <a:rPr lang="zh-TW" altLang="en-US" sz="1765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課程列表</a:t>
              </a:r>
              <a:r>
                <a:rPr lang="en-US" sz="1765" dirty="0">
                  <a:gradFill>
                    <a:gsLst>
                      <a:gs pos="1250">
                        <a:srgbClr val="002050"/>
                      </a:gs>
                      <a:gs pos="100000">
                        <a:srgbClr val="002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14" name="Rectangle 13"/>
            <p:cNvSpPr/>
            <p:nvPr/>
          </p:nvSpPr>
          <p:spPr bwMode="white">
            <a:xfrm>
              <a:off x="4648760" y="3757472"/>
              <a:ext cx="4091077" cy="346071"/>
            </a:xfrm>
            <a:prstGeom prst="rect">
              <a:avLst/>
            </a:prstGeom>
          </p:spPr>
          <p:txBody>
            <a:bodyPr wrap="square" lIns="182880">
              <a:spAutoFit/>
            </a:bodyPr>
            <a:lstStyle/>
            <a:p>
              <a:pPr algn="ctr" defTabSz="896003"/>
              <a:r>
                <a:rPr lang="en-US" altLang="zh-TW" sz="1569" u="sng" dirty="0">
                  <a:solidFill>
                    <a:srgbClr val="0000FF"/>
                  </a:solidFill>
                </a:rPr>
                <a:t>http://aka.ms/technet-mva-list</a:t>
              </a:r>
              <a:endParaRPr lang="en-US" sz="1569" u="sng" dirty="0">
                <a:solidFill>
                  <a:srgbClr val="0000FF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white">
            <a:xfrm>
              <a:off x="814438" y="3767679"/>
              <a:ext cx="3970200" cy="346071"/>
            </a:xfrm>
            <a:prstGeom prst="rect">
              <a:avLst/>
            </a:prstGeom>
          </p:spPr>
          <p:txBody>
            <a:bodyPr wrap="square" lIns="182880">
              <a:spAutoFit/>
            </a:bodyPr>
            <a:lstStyle/>
            <a:p>
              <a:pPr algn="ctr" defTabSz="896003"/>
              <a:r>
                <a:rPr lang="en-US" altLang="zh-TW" sz="1569" u="sng" dirty="0">
                  <a:solidFill>
                    <a:srgbClr val="0000FF"/>
                  </a:solidFill>
                </a:rPr>
                <a:t>http://www.microsoftvirtualacademy.com</a:t>
              </a:r>
              <a:endParaRPr lang="en-US" sz="1569" u="sng" dirty="0">
                <a:solidFill>
                  <a:srgbClr val="0000FF"/>
                </a:solidFill>
              </a:endParaRPr>
            </a:p>
          </p:txBody>
        </p:sp>
      </p:grpSp>
      <p:sp>
        <p:nvSpPr>
          <p:cNvPr id="16" name="Rectangle 15"/>
          <p:cNvSpPr/>
          <p:nvPr userDrawn="1"/>
        </p:nvSpPr>
        <p:spPr bwMode="auto">
          <a:xfrm>
            <a:off x="5842772" y="251888"/>
            <a:ext cx="3222784" cy="13651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1" tIns="107585" rIns="134481" bIns="1075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53" b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TechDays</a:t>
            </a:r>
            <a:endParaRPr lang="en-US" altLang="zh-TW" sz="4853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59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Taiwan 2014</a:t>
            </a:r>
            <a:endParaRPr lang="zh-TW" altLang="en-US" sz="2059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3639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9" y="3877271"/>
            <a:ext cx="4705064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198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8" y="2075840"/>
            <a:ext cx="6050819" cy="1801436"/>
          </a:xfrm>
          <a:noFill/>
        </p:spPr>
        <p:txBody>
          <a:bodyPr lIns="146304" tIns="91440" rIns="146304" bIns="91440" anchor="t" anchorCtr="0"/>
          <a:lstStyle>
            <a:lvl1pPr>
              <a:defRPr sz="3308" spc="-55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01930" y="332911"/>
            <a:ext cx="3240494" cy="13651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1" tIns="107585" rIns="134481" bIns="1075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53" b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TechDays</a:t>
            </a:r>
            <a:endParaRPr lang="en-US" altLang="zh-TW" sz="4853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59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Taiwan 2014</a:t>
            </a:r>
            <a:endParaRPr lang="zh-TW" altLang="en-US" sz="2059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36996" y="6061766"/>
            <a:ext cx="141106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8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01932" y="2084172"/>
            <a:ext cx="6050867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1" tIns="80682" rIns="100851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141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2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9" y="2084187"/>
            <a:ext cx="6050820" cy="1793090"/>
          </a:xfrm>
          <a:noFill/>
        </p:spPr>
        <p:txBody>
          <a:bodyPr lIns="146304" tIns="91440" rIns="146304" bIns="91440" anchor="t" anchorCtr="0"/>
          <a:lstStyle>
            <a:lvl1pPr>
              <a:defRPr sz="3308" spc="-55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7" y="3878583"/>
            <a:ext cx="605082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1985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201930" y="332911"/>
            <a:ext cx="3311092" cy="13651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1" tIns="107585" rIns="134481" bIns="1075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53" b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TechDays</a:t>
            </a:r>
            <a:endParaRPr lang="en-US" altLang="zh-TW" sz="4853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59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Taiwan 2014</a:t>
            </a:r>
            <a:endParaRPr lang="zh-TW" altLang="en-US" sz="2059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36996" y="6061766"/>
            <a:ext cx="141106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2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9" y="1187644"/>
            <a:ext cx="5852589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1" tIns="80682" rIns="100851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141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2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477" y="2942035"/>
            <a:ext cx="7483439" cy="2697988"/>
          </a:xfrm>
          <a:noFill/>
        </p:spPr>
        <p:txBody>
          <a:bodyPr tIns="91440" bIns="91440" anchor="t" anchorCtr="0"/>
          <a:lstStyle>
            <a:lvl1pPr>
              <a:defRPr sz="3970" b="1" spc="-55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618485" y="686171"/>
            <a:ext cx="3750526" cy="1593341"/>
          </a:xfrm>
          <a:prstGeom prst="rect">
            <a:avLst/>
          </a:prstGeom>
          <a:noFill/>
        </p:spPr>
        <p:txBody>
          <a:bodyPr wrap="none" lIns="179300" tIns="143440" rIns="179300" bIns="14344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altLang="zh-TW" sz="9412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zh-TW" altLang="en-US" sz="9412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45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9" y="1187644"/>
            <a:ext cx="605082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1" tIns="80682" rIns="100851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141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2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1" y="1186356"/>
            <a:ext cx="6050866" cy="2697988"/>
          </a:xfrm>
          <a:noFill/>
        </p:spPr>
        <p:txBody>
          <a:bodyPr tIns="91440" bIns="91440" anchor="t" anchorCtr="0"/>
          <a:lstStyle>
            <a:lvl1pPr>
              <a:defRPr sz="3970" spc="-55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5842772" y="251888"/>
            <a:ext cx="3222784" cy="13651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1" tIns="107585" rIns="134481" bIns="1075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53" b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TechDays</a:t>
            </a:r>
            <a:endParaRPr lang="en-US" altLang="zh-TW" sz="4853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59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Taiwan 2014</a:t>
            </a:r>
            <a:endParaRPr lang="zh-TW" altLang="en-US" sz="2059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818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81"/>
            <a:ext cx="8740142" cy="1796217"/>
          </a:xfrm>
          <a:noFill/>
        </p:spPr>
        <p:txBody>
          <a:bodyPr tIns="91440" bIns="91440" anchor="t" anchorCtr="0"/>
          <a:lstStyle>
            <a:lvl1pPr>
              <a:defRPr sz="4852" spc="-55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5772173" y="251888"/>
            <a:ext cx="3293383" cy="13651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1" tIns="107585" rIns="134481" bIns="1075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53" b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TechDays</a:t>
            </a:r>
            <a:endParaRPr lang="en-US" altLang="zh-TW" sz="4853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59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Taiwan 2014</a:t>
            </a:r>
            <a:endParaRPr lang="zh-TW" altLang="en-US" sz="2059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79833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81"/>
            <a:ext cx="8740142" cy="1796217"/>
          </a:xfrm>
          <a:noFill/>
        </p:spPr>
        <p:txBody>
          <a:bodyPr tIns="91440" bIns="91440" anchor="t" anchorCtr="0"/>
          <a:lstStyle>
            <a:lvl1pPr>
              <a:defRPr sz="4852" spc="-55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5842772" y="251888"/>
            <a:ext cx="3222784" cy="13651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1" tIns="107585" rIns="134481" bIns="1075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53" b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TechDays</a:t>
            </a:r>
            <a:endParaRPr lang="en-US" altLang="zh-TW" sz="4853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59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Taiwan 2014</a:t>
            </a:r>
            <a:endParaRPr lang="zh-TW" altLang="en-US" sz="2059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05343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81"/>
            <a:ext cx="8740142" cy="1796217"/>
          </a:xfrm>
          <a:noFill/>
        </p:spPr>
        <p:txBody>
          <a:bodyPr tIns="91440" bIns="91440" anchor="t" anchorCtr="0"/>
          <a:lstStyle>
            <a:lvl1pPr algn="l" defTabSz="514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52" b="0" kern="1200" cap="none" spc="-55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5772173" y="251888"/>
            <a:ext cx="3293383" cy="13651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1" tIns="107585" rIns="134481" bIns="1075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53" b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TechDays</a:t>
            </a:r>
            <a:endParaRPr lang="en-US" altLang="zh-TW" sz="4853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59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Taiwan 2014</a:t>
            </a:r>
            <a:endParaRPr lang="zh-TW" altLang="en-US" sz="2059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918685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81"/>
            <a:ext cx="8740142" cy="1796217"/>
          </a:xfrm>
          <a:noFill/>
        </p:spPr>
        <p:txBody>
          <a:bodyPr tIns="91440" bIns="91440" anchor="t" anchorCtr="0"/>
          <a:lstStyle>
            <a:lvl1pPr algn="l" defTabSz="514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52" b="0" kern="1200" cap="none" spc="-55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5772173" y="251888"/>
            <a:ext cx="3293383" cy="13651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1" tIns="107585" rIns="134481" bIns="1075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53" b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TechDays</a:t>
            </a:r>
            <a:endParaRPr lang="en-US" altLang="zh-TW" sz="4853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l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59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Taiwan 2014</a:t>
            </a:r>
            <a:endParaRPr lang="zh-TW" altLang="en-US" sz="2059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22384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1935" y="1189178"/>
            <a:ext cx="8741880" cy="1196263"/>
          </a:xfrm>
        </p:spPr>
        <p:txBody>
          <a:bodyPr/>
          <a:lstStyle>
            <a:lvl1pPr marL="0" indent="0">
              <a:buNone/>
              <a:defRPr/>
            </a:lvl1pPr>
            <a:lvl2pPr marL="15756" indent="0">
              <a:buNone/>
              <a:defRPr sz="1103"/>
            </a:lvl2pPr>
            <a:lvl3pPr marL="123422" indent="0">
              <a:buNone/>
              <a:defRPr sz="1103"/>
            </a:lvl3pPr>
            <a:lvl4pPr marL="262598" indent="0">
              <a:buNone/>
              <a:defRPr sz="993"/>
            </a:lvl4pPr>
            <a:lvl5pPr marL="407903" indent="0">
              <a:buNone/>
              <a:defRPr sz="99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057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2511457"/>
          </a:xfrm>
        </p:spPr>
        <p:txBody>
          <a:bodyPr>
            <a:sp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1930" y="289512"/>
            <a:ext cx="8942070" cy="89966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4FDD4D3-1EC7-4CE8-93B1-3B1C9FDA36FB}"/>
              </a:ext>
            </a:extLst>
          </p:cNvPr>
          <p:cNvGrpSpPr/>
          <p:nvPr userDrawn="1"/>
        </p:nvGrpSpPr>
        <p:grpSpPr>
          <a:xfrm>
            <a:off x="0" y="6151419"/>
            <a:ext cx="9144000" cy="706582"/>
            <a:chOff x="0" y="6151419"/>
            <a:chExt cx="12192000" cy="70658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8B4DA39-BC9C-4C20-BF76-96C0A9817769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圖片 4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2A19303C-982B-42C0-A96F-C686CC6D00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B8BB7BC-38C2-473F-80EC-2455A8E405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1935" y="1189178"/>
            <a:ext cx="8741880" cy="119626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15756" indent="0">
              <a:buNone/>
              <a:defRPr sz="1103"/>
            </a:lvl2pPr>
            <a:lvl3pPr marL="123422" indent="0">
              <a:buNone/>
              <a:defRPr sz="1103"/>
            </a:lvl3pPr>
            <a:lvl4pPr marL="262598" indent="0">
              <a:buNone/>
              <a:defRPr sz="993"/>
            </a:lvl4pPr>
            <a:lvl5pPr marL="407903" indent="0">
              <a:buNone/>
              <a:defRPr sz="99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1858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2"/>
            <a:ext cx="8740142" cy="2429241"/>
          </a:xfrm>
        </p:spPr>
        <p:txBody>
          <a:bodyPr>
            <a:spAutoFit/>
          </a:bodyPr>
          <a:lstStyle>
            <a:lvl1pPr marL="348630" indent="-348630">
              <a:defRPr sz="3529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521389" indent="-333066">
              <a:defRPr sz="3137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614773" indent="-298826">
              <a:defRPr sz="2745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709712" indent="-267698">
              <a:defRPr sz="2353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789088" indent="-221007">
              <a:defRPr sz="1961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314">
                <a:solidFill>
                  <a:schemeClr val="bg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65899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2"/>
            <a:ext cx="8740142" cy="1308169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1324"/>
            </a:lvl3pPr>
            <a:lvl4pPr>
              <a:defRPr sz="1103"/>
            </a:lvl4pPr>
            <a:lvl5pPr>
              <a:defRPr sz="110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80466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4" y="1189180"/>
            <a:ext cx="4033911" cy="1202927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1985"/>
            </a:lvl1pPr>
            <a:lvl2pPr marL="0" indent="0">
              <a:buNone/>
              <a:defRPr sz="1103"/>
            </a:lvl2pPr>
            <a:lvl3pPr marL="127798" indent="0">
              <a:buNone/>
              <a:tabLst/>
              <a:defRPr sz="1103"/>
            </a:lvl3pPr>
            <a:lvl4pPr marL="253845" indent="0">
              <a:buNone/>
              <a:defRPr/>
            </a:lvl4pPr>
            <a:lvl5pPr marL="37814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1189180"/>
            <a:ext cx="4033911" cy="1202927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1985"/>
            </a:lvl1pPr>
            <a:lvl2pPr marL="0" indent="0">
              <a:buNone/>
              <a:defRPr sz="1103"/>
            </a:lvl2pPr>
            <a:lvl3pPr marL="127798" indent="0">
              <a:buNone/>
              <a:tabLst/>
              <a:defRPr sz="1103"/>
            </a:lvl3pPr>
            <a:lvl4pPr marL="253845" indent="0">
              <a:buNone/>
              <a:defRPr/>
            </a:lvl4pPr>
            <a:lvl5pPr marL="37814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8192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4" y="1189181"/>
            <a:ext cx="4033911" cy="1202927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1985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103"/>
            </a:lvl2pPr>
            <a:lvl3pPr marL="127798" indent="0">
              <a:buNone/>
              <a:tabLst/>
              <a:defRPr sz="1103"/>
            </a:lvl3pPr>
            <a:lvl4pPr marL="253845" indent="0">
              <a:buNone/>
              <a:defRPr/>
            </a:lvl4pPr>
            <a:lvl5pPr marL="37814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1189181"/>
            <a:ext cx="4033911" cy="1202927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1985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103"/>
            </a:lvl2pPr>
            <a:lvl3pPr marL="127798" indent="0">
              <a:buNone/>
              <a:tabLst/>
              <a:defRPr sz="1103"/>
            </a:lvl3pPr>
            <a:lvl4pPr marL="253845" indent="0">
              <a:buNone/>
              <a:defRPr/>
            </a:lvl4pPr>
            <a:lvl5pPr marL="37814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9728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4" y="1189179"/>
            <a:ext cx="4033911" cy="1240271"/>
          </a:xfrm>
        </p:spPr>
        <p:txBody>
          <a:bodyPr wrap="square">
            <a:spAutoFit/>
          </a:bodyPr>
          <a:lstStyle>
            <a:lvl1pPr marL="158436" indent="-158436">
              <a:spcBef>
                <a:spcPts val="675"/>
              </a:spcBef>
              <a:buClr>
                <a:schemeClr val="tx1"/>
              </a:buClr>
              <a:buFontTx/>
              <a:buBlip>
                <a:blip r:embed="rId2"/>
              </a:buBlip>
              <a:defRPr sz="1985"/>
            </a:lvl1pPr>
            <a:lvl2pPr marL="292879" indent="-128580">
              <a:defRPr sz="1324"/>
            </a:lvl2pPr>
            <a:lvl3pPr marL="385743" indent="-92864">
              <a:tabLst/>
              <a:defRPr sz="1103"/>
            </a:lvl3pPr>
            <a:lvl4pPr marL="485750" indent="-100008">
              <a:defRPr/>
            </a:lvl4pPr>
            <a:lvl5pPr marL="578613" indent="-9286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1189179"/>
            <a:ext cx="4033911" cy="1240271"/>
          </a:xfrm>
        </p:spPr>
        <p:txBody>
          <a:bodyPr wrap="square">
            <a:spAutoFit/>
          </a:bodyPr>
          <a:lstStyle>
            <a:lvl1pPr marL="158436" indent="-158436">
              <a:spcBef>
                <a:spcPts val="675"/>
              </a:spcBef>
              <a:buClr>
                <a:schemeClr val="tx1"/>
              </a:buClr>
              <a:buFontTx/>
              <a:buBlip>
                <a:blip r:embed="rId2"/>
              </a:buBlip>
              <a:defRPr sz="1985"/>
            </a:lvl1pPr>
            <a:lvl2pPr marL="292879" indent="-128580">
              <a:defRPr sz="1324"/>
            </a:lvl2pPr>
            <a:lvl3pPr marL="385743" indent="-92864">
              <a:tabLst/>
              <a:defRPr sz="1103"/>
            </a:lvl3pPr>
            <a:lvl4pPr marL="485750" indent="-100008">
              <a:defRPr/>
            </a:lvl4pPr>
            <a:lvl5pPr marL="578613" indent="-9286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968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4" y="1189179"/>
            <a:ext cx="4033911" cy="1240271"/>
          </a:xfrm>
        </p:spPr>
        <p:txBody>
          <a:bodyPr wrap="square">
            <a:spAutoFit/>
          </a:bodyPr>
          <a:lstStyle>
            <a:lvl1pPr marL="158436" indent="-158436">
              <a:spcBef>
                <a:spcPts val="675"/>
              </a:spcBef>
              <a:buClr>
                <a:schemeClr val="tx2"/>
              </a:buClr>
              <a:buFontTx/>
              <a:buBlip>
                <a:blip r:embed="rId2"/>
              </a:buBlip>
              <a:defRPr sz="1985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292879" indent="-128580">
              <a:defRPr sz="1324"/>
            </a:lvl2pPr>
            <a:lvl3pPr marL="385743" indent="-92864">
              <a:tabLst/>
              <a:defRPr sz="1103"/>
            </a:lvl3pPr>
            <a:lvl4pPr marL="485750" indent="-100008">
              <a:defRPr/>
            </a:lvl4pPr>
            <a:lvl5pPr marL="578613" indent="-9286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3" y="1189179"/>
            <a:ext cx="4033911" cy="1240271"/>
          </a:xfrm>
        </p:spPr>
        <p:txBody>
          <a:bodyPr wrap="square">
            <a:spAutoFit/>
          </a:bodyPr>
          <a:lstStyle>
            <a:lvl1pPr marL="158436" indent="-158436">
              <a:spcBef>
                <a:spcPts val="675"/>
              </a:spcBef>
              <a:buClr>
                <a:schemeClr val="tx2"/>
              </a:buClr>
              <a:buFontTx/>
              <a:buBlip>
                <a:blip r:embed="rId2"/>
              </a:buBlip>
              <a:defRPr sz="1985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292879" indent="-128580">
              <a:defRPr sz="1324"/>
            </a:lvl2pPr>
            <a:lvl3pPr marL="385743" indent="-92864">
              <a:tabLst/>
              <a:defRPr sz="1103"/>
            </a:lvl3pPr>
            <a:lvl4pPr marL="485750" indent="-100008">
              <a:defRPr/>
            </a:lvl4pPr>
            <a:lvl5pPr marL="578613" indent="-92864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267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062106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70" y="1187630"/>
            <a:ext cx="8741880" cy="899665"/>
          </a:xfrm>
        </p:spPr>
        <p:txBody>
          <a:bodyPr/>
          <a:lstStyle>
            <a:lvl1pPr>
              <a:defRPr sz="397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87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768" y="2084173"/>
            <a:ext cx="6043671" cy="1793104"/>
          </a:xfrm>
        </p:spPr>
        <p:txBody>
          <a:bodyPr/>
          <a:lstStyle>
            <a:lvl1pPr>
              <a:defRPr sz="330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7906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5"/>
            <a:ext cx="4033911" cy="231486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5"/>
            <a:ext cx="4033911" cy="231486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78E76B6-BF95-4675-93A8-36322F2B254E}"/>
              </a:ext>
            </a:extLst>
          </p:cNvPr>
          <p:cNvGrpSpPr/>
          <p:nvPr userDrawn="1"/>
        </p:nvGrpSpPr>
        <p:grpSpPr>
          <a:xfrm>
            <a:off x="0" y="6151419"/>
            <a:ext cx="9144000" cy="706582"/>
            <a:chOff x="0" y="6151419"/>
            <a:chExt cx="12192000" cy="70658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C46414-7039-4629-BBB4-698392903786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圖片 9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4204875A-46A5-4790-8534-12E6803D2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4B80006-C53E-4AE0-8A83-CF83333BD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768" y="2084173"/>
            <a:ext cx="6043671" cy="1793104"/>
          </a:xfrm>
        </p:spPr>
        <p:txBody>
          <a:bodyPr/>
          <a:lstStyle>
            <a:lvl1pPr>
              <a:defRPr sz="330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8438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74249" y="1178357"/>
            <a:ext cx="7395504" cy="899665"/>
          </a:xfrm>
        </p:spPr>
        <p:txBody>
          <a:bodyPr/>
          <a:lstStyle>
            <a:lvl1pPr marL="128674" indent="-128674">
              <a:defRPr sz="3308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5841" y="5025988"/>
            <a:ext cx="4033912" cy="66992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765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7715149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74249" y="2084182"/>
            <a:ext cx="7395504" cy="899665"/>
          </a:xfrm>
        </p:spPr>
        <p:txBody>
          <a:bodyPr/>
          <a:lstStyle>
            <a:lvl1pPr marL="155809" indent="-155809">
              <a:tabLst>
                <a:tab pos="155809" algn="l"/>
              </a:tabLst>
              <a:defRPr sz="3308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5841" y="4773817"/>
            <a:ext cx="4033912" cy="66992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765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6677282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7766" y="2383026"/>
            <a:ext cx="8740142" cy="593479"/>
          </a:xfrm>
        </p:spPr>
        <p:txBody>
          <a:bodyPr/>
          <a:lstStyle>
            <a:lvl1pPr marL="0" indent="0">
              <a:buNone/>
              <a:defRPr sz="2977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103"/>
            </a:lvl2pPr>
            <a:lvl3pPr marL="126047" indent="0">
              <a:buNone/>
              <a:defRPr/>
            </a:lvl3pPr>
            <a:lvl4pPr marL="252095" indent="0">
              <a:buNone/>
              <a:defRPr/>
            </a:lvl4pPr>
            <a:lvl5pPr marL="37814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7770" y="1187630"/>
            <a:ext cx="8741880" cy="899665"/>
          </a:xfrm>
        </p:spPr>
        <p:txBody>
          <a:bodyPr/>
          <a:lstStyle>
            <a:lvl1pPr>
              <a:defRPr sz="39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5012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18539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8782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56643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1912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8"/>
            <a:ext cx="8740142" cy="1426990"/>
          </a:xfrm>
          <a:prstGeom prst="rect">
            <a:avLst/>
          </a:prstGeom>
        </p:spPr>
        <p:txBody>
          <a:bodyPr/>
          <a:lstStyle>
            <a:lvl1pPr marL="160186" indent="-160186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8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15118" indent="-15493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475304" indent="-160186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5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601351" indent="-12604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3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727398" indent="-12604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10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9144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040" spc="-2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74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8"/>
            <a:ext cx="8740142" cy="1426990"/>
          </a:xfrm>
          <a:prstGeom prst="rect">
            <a:avLst/>
          </a:prstGeom>
        </p:spPr>
        <p:txBody>
          <a:bodyPr/>
          <a:lstStyle>
            <a:lvl1pPr marL="160186" indent="-160186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8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15118" indent="-15493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475304" indent="-160186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5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601351" indent="-12604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3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727398" indent="-12604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10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1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93547162-3073-4851-A3F0-4617C8A3A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" y="6274520"/>
            <a:ext cx="1353433" cy="583481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262E749C-3C5A-41D8-AFB1-378FC03F9920}"/>
              </a:ext>
            </a:extLst>
          </p:cNvPr>
          <p:cNvGrpSpPr/>
          <p:nvPr userDrawn="1"/>
        </p:nvGrpSpPr>
        <p:grpSpPr>
          <a:xfrm>
            <a:off x="0" y="6151419"/>
            <a:ext cx="9144000" cy="706582"/>
            <a:chOff x="0" y="6151419"/>
            <a:chExt cx="12192000" cy="70658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38F4A2E-2325-47C8-A7D4-F26EC3CB76E5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圖片 5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5B1EF28-2B8D-424F-8367-FD715E6555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C847098-4716-4A0A-9F1B-64FFC34573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96" y="291103"/>
            <a:ext cx="8740375" cy="1793071"/>
          </a:xfrm>
        </p:spPr>
        <p:txBody>
          <a:bodyPr/>
          <a:lstStyle>
            <a:lvl1pPr>
              <a:defRPr sz="4264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1930" y="2546470"/>
            <a:ext cx="5378548" cy="425495"/>
          </a:xfrm>
        </p:spPr>
        <p:txBody>
          <a:bodyPr/>
          <a:lstStyle>
            <a:lvl1pPr marL="0" indent="0">
              <a:buNone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40476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55911694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88336015"/>
      </p:ext>
    </p:extLst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564F2762-6F4D-4F29-8514-34D538ED0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" y="6274520"/>
            <a:ext cx="1353433" cy="583481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69C1D06E-FE77-4903-8D1A-93F2FD430AC8}"/>
              </a:ext>
            </a:extLst>
          </p:cNvPr>
          <p:cNvGrpSpPr/>
          <p:nvPr userDrawn="1"/>
        </p:nvGrpSpPr>
        <p:grpSpPr>
          <a:xfrm>
            <a:off x="0" y="6151419"/>
            <a:ext cx="9144000" cy="706582"/>
            <a:chOff x="0" y="6151419"/>
            <a:chExt cx="12192000" cy="70658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2136DE1-734B-489C-8C1A-D96D8A6E2B17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圖片 5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FE64ADAF-FEDC-42E8-8E6E-05E3001AB0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D3BE4B4-83CA-4B66-A009-6CF2EEAA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4124" y="2881342"/>
            <a:ext cx="7508015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60712" y="1070515"/>
            <a:ext cx="781142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93830F17-AD01-4768-8699-2417BAF99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" y="6274520"/>
            <a:ext cx="1353433" cy="583481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C4200001-813B-4F21-AC82-CEFF32853A36}"/>
              </a:ext>
            </a:extLst>
          </p:cNvPr>
          <p:cNvGrpSpPr/>
          <p:nvPr userDrawn="1"/>
        </p:nvGrpSpPr>
        <p:grpSpPr>
          <a:xfrm>
            <a:off x="0" y="6151419"/>
            <a:ext cx="9144000" cy="706582"/>
            <a:chOff x="0" y="6151419"/>
            <a:chExt cx="12192000" cy="70658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5BD6650-B45E-415C-AA0C-5318D257AFF3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圖片 9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2CE56AEB-3FE1-4AFB-94A4-C868BC4493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11C82FF-4E02-4A79-AEC8-DCB8BAA438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26035" y="2084173"/>
            <a:ext cx="851603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圖片 3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22925C7-74FC-4148-B4DA-6F4CF6DDEB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" y="6274520"/>
            <a:ext cx="1353433" cy="583481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DF9BB24-E0A3-4322-BA43-CBDC5331A7CA}"/>
              </a:ext>
            </a:extLst>
          </p:cNvPr>
          <p:cNvGrpSpPr/>
          <p:nvPr userDrawn="1"/>
        </p:nvGrpSpPr>
        <p:grpSpPr>
          <a:xfrm>
            <a:off x="0" y="6151419"/>
            <a:ext cx="9144000" cy="706582"/>
            <a:chOff x="0" y="6151419"/>
            <a:chExt cx="12192000" cy="70658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036E29-E14B-481F-9128-D16E70610675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圖片 6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361C266-20EC-4EF0-A86B-2BEDB398B5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B609A88-85F8-4E76-B052-2AD7ED2576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D4F6B3-EE47-4E6F-8F34-784668B58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" y="6274520"/>
            <a:ext cx="1353433" cy="583481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411BD93-DD9A-4522-826B-02DEA0E805DD}"/>
              </a:ext>
            </a:extLst>
          </p:cNvPr>
          <p:cNvGrpSpPr/>
          <p:nvPr userDrawn="1"/>
        </p:nvGrpSpPr>
        <p:grpSpPr>
          <a:xfrm>
            <a:off x="0" y="6151419"/>
            <a:ext cx="9144000" cy="706582"/>
            <a:chOff x="0" y="6151419"/>
            <a:chExt cx="12192000" cy="70658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A1F56E3-5DFD-4217-9968-11D6008442EA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圖片 4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3D8B21C0-106C-480A-B33F-53A44A9305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5C75567-42A5-41D4-B1A5-3100B1DACC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65492" y="1854229"/>
            <a:ext cx="4732151" cy="3612709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51" tIns="80682" rIns="100851" bIns="80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141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32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5000" y="1852213"/>
            <a:ext cx="4707398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3308" spc="-55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5492" y="3942801"/>
            <a:ext cx="4713670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1765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0798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image" Target="../media/image7.png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2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78181" y="-217"/>
            <a:ext cx="741659" cy="5654619"/>
            <a:chOff x="12618967" y="-221"/>
            <a:chExt cx="1008707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1008707" cy="5767187"/>
              <a:chOff x="12618967" y="-221"/>
              <a:chExt cx="1008707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03862"/>
                <a:ext cx="843944" cy="435778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174274"/>
                <a:ext cx="2647253" cy="435778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AC467E-40BB-4167-B886-3BE80F4C6BFF}"/>
              </a:ext>
            </a:extLst>
          </p:cNvPr>
          <p:cNvGrpSpPr/>
          <p:nvPr userDrawn="1"/>
        </p:nvGrpSpPr>
        <p:grpSpPr>
          <a:xfrm>
            <a:off x="1" y="6150821"/>
            <a:ext cx="10156241" cy="904863"/>
            <a:chOff x="1" y="6150820"/>
            <a:chExt cx="13541654" cy="9048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122FB3-2713-493C-AB08-276B6613B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" y="6272117"/>
              <a:ext cx="12192000" cy="590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9C8AD2-E3AF-433C-91E6-F177F22D3A0D}"/>
                </a:ext>
              </a:extLst>
            </p:cNvPr>
            <p:cNvSpPr txBox="1"/>
            <p:nvPr userDrawn="1"/>
          </p:nvSpPr>
          <p:spPr>
            <a:xfrm>
              <a:off x="9412715" y="6150820"/>
              <a:ext cx="4128940" cy="904863"/>
            </a:xfrm>
            <a:prstGeom prst="rect">
              <a:avLst/>
            </a:prstGeom>
            <a:noFill/>
            <a:effectLst>
              <a:outerShdw sx="1000" sy="1000" algn="ctr" rotWithShape="0">
                <a:schemeClr val="bg1"/>
              </a:outerShdw>
            </a:effectLst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400" dirty="0">
                  <a:solidFill>
                    <a:srgbClr val="F8F8F8"/>
                  </a:solidFill>
                  <a:effectLst/>
                  <a:latin typeface="+mn-lt"/>
                </a:rPr>
                <a:t>.NET Conf</a:t>
              </a:r>
              <a:endParaRPr lang="en-US" sz="4400" dirty="0">
                <a:solidFill>
                  <a:srgbClr val="F8F8F8"/>
                </a:solidFill>
                <a:effectLst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3001B73-D169-4B76-BC39-D450A1F794E5}"/>
              </a:ext>
            </a:extLst>
          </p:cNvPr>
          <p:cNvGrpSpPr/>
          <p:nvPr userDrawn="1"/>
        </p:nvGrpSpPr>
        <p:grpSpPr>
          <a:xfrm>
            <a:off x="0" y="6151419"/>
            <a:ext cx="9144000" cy="706582"/>
            <a:chOff x="0" y="6151419"/>
            <a:chExt cx="12192000" cy="70658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424C60-13A4-4DF7-91CC-847999AD8888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圖片 24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36E4A2FC-75FD-4873-A101-66B0EA054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8FE99D5F-D2F1-4BA9-87F4-C787C42D79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微軟正黑體" panose="020B0604030504040204" pitchFamily="34" charset="-120"/>
          <a:ea typeface="微軟正黑體" panose="020B0604030504040204" pitchFamily="34" charset="-120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30" userDrawn="1">
          <p15:clr>
            <a:srgbClr val="5ACBF0"/>
          </p15:clr>
        </p15:guide>
        <p15:guide id="3" pos="562" userDrawn="1">
          <p15:clr>
            <a:srgbClr val="5ACBF0"/>
          </p15:clr>
        </p15:guide>
        <p15:guide id="4" pos="994" userDrawn="1">
          <p15:clr>
            <a:srgbClr val="5ACBF0"/>
          </p15:clr>
        </p15:guide>
        <p15:guide id="5" pos="1426" userDrawn="1">
          <p15:clr>
            <a:srgbClr val="5ACBF0"/>
          </p15:clr>
        </p15:guide>
        <p15:guide id="6" pos="1858" userDrawn="1">
          <p15:clr>
            <a:srgbClr val="5ACBF0"/>
          </p15:clr>
        </p15:guide>
        <p15:guide id="7" pos="2290" userDrawn="1">
          <p15:clr>
            <a:srgbClr val="5ACBF0"/>
          </p15:clr>
        </p15:guide>
        <p15:guide id="8" pos="2722" userDrawn="1">
          <p15:clr>
            <a:srgbClr val="5ACBF0"/>
          </p15:clr>
        </p15:guide>
        <p15:guide id="9" pos="3154" userDrawn="1">
          <p15:clr>
            <a:srgbClr val="5ACBF0"/>
          </p15:clr>
        </p15:guide>
        <p15:guide id="10" pos="3586" userDrawn="1">
          <p15:clr>
            <a:srgbClr val="5ACBF0"/>
          </p15:clr>
        </p15:guide>
        <p15:guide id="11" pos="4018" userDrawn="1">
          <p15:clr>
            <a:srgbClr val="5ACBF0"/>
          </p15:clr>
        </p15:guide>
        <p15:guide id="12" pos="4450" userDrawn="1">
          <p15:clr>
            <a:srgbClr val="5ACBF0"/>
          </p15:clr>
        </p15:guide>
        <p15:guide id="13" pos="4882" userDrawn="1">
          <p15:clr>
            <a:srgbClr val="5ACBF0"/>
          </p15:clr>
        </p15:guide>
        <p15:guide id="14" pos="5314" userDrawn="1">
          <p15:clr>
            <a:srgbClr val="5ACBF0"/>
          </p15:clr>
        </p15:guide>
        <p15:guide id="15" pos="5746" userDrawn="1">
          <p15:clr>
            <a:srgbClr val="5ACBF0"/>
          </p15:clr>
        </p15:guide>
        <p15:guide id="16" pos="216" userDrawn="1">
          <p15:clr>
            <a:srgbClr val="C35EA4"/>
          </p15:clr>
        </p15:guide>
        <p15:guide id="17" pos="5660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5" y="289520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30816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57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</p:sldLayoutIdLst>
  <p:transition>
    <p:fade/>
  </p:transition>
  <p:txStyles>
    <p:titleStyle>
      <a:lvl1pPr algn="l" defTabSz="514303" rtl="0" eaLnBrk="1" latinLnBrk="0" hangingPunct="1">
        <a:lnSpc>
          <a:spcPct val="90000"/>
        </a:lnSpc>
        <a:spcBef>
          <a:spcPct val="0"/>
        </a:spcBef>
        <a:buNone/>
        <a:defRPr lang="en-US" sz="2977" b="0" kern="1200" cap="none" spc="-5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9071" marR="0" indent="-189071" algn="l" defTabSz="5143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220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22121" marR="0" indent="-133050" algn="l" defTabSz="5143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41165" marR="0" indent="-126047" algn="l" defTabSz="5143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567212" marR="0" indent="-126047" algn="l" defTabSz="5143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10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693260" marR="0" indent="-126047" algn="l" defTabSz="51430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10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414332" indent="-128577" algn="l" defTabSz="514303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6pPr>
      <a:lvl7pPr marL="1671484" indent="-128577" algn="l" defTabSz="514303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7pPr>
      <a:lvl8pPr marL="1928635" indent="-128577" algn="l" defTabSz="514303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8pPr>
      <a:lvl9pPr marL="2185787" indent="-128577" algn="l" defTabSz="514303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03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1pPr>
      <a:lvl2pPr marL="257151" algn="l" defTabSz="514303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2pPr>
      <a:lvl3pPr marL="514303" algn="l" defTabSz="514303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3pPr>
      <a:lvl4pPr marL="771454" algn="l" defTabSz="514303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05" algn="l" defTabSz="514303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5pPr>
      <a:lvl6pPr marL="1285756" algn="l" defTabSz="514303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6pPr>
      <a:lvl7pPr marL="1542907" algn="l" defTabSz="514303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7pPr>
      <a:lvl8pPr marL="1800059" algn="l" defTabSz="514303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8pPr>
      <a:lvl9pPr marL="2057211" algn="l" defTabSz="514303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30">
          <p15:clr>
            <a:srgbClr val="5ACBF0"/>
          </p15:clr>
        </p15:guide>
        <p15:guide id="3" pos="5745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562">
          <p15:clr>
            <a:srgbClr val="5ACBF0"/>
          </p15:clr>
        </p15:guide>
        <p15:guide id="6" pos="994">
          <p15:clr>
            <a:srgbClr val="5ACBF0"/>
          </p15:clr>
        </p15:guide>
        <p15:guide id="7" pos="1426">
          <p15:clr>
            <a:srgbClr val="5ACBF0"/>
          </p15:clr>
        </p15:guide>
        <p15:guide id="8" pos="1858">
          <p15:clr>
            <a:srgbClr val="5ACBF0"/>
          </p15:clr>
        </p15:guide>
        <p15:guide id="9" pos="2290">
          <p15:clr>
            <a:srgbClr val="5ACBF0"/>
          </p15:clr>
        </p15:guide>
        <p15:guide id="10" pos="2722">
          <p15:clr>
            <a:srgbClr val="5ACBF0"/>
          </p15:clr>
        </p15:guide>
        <p15:guide id="11" pos="3153">
          <p15:clr>
            <a:srgbClr val="5ACBF0"/>
          </p15:clr>
        </p15:guide>
        <p15:guide id="12" pos="3585">
          <p15:clr>
            <a:srgbClr val="5ACBF0"/>
          </p15:clr>
        </p15:guide>
        <p15:guide id="13" pos="4017">
          <p15:clr>
            <a:srgbClr val="5ACBF0"/>
          </p15:clr>
        </p15:guide>
        <p15:guide id="14" pos="4449">
          <p15:clr>
            <a:srgbClr val="5ACBF0"/>
          </p15:clr>
        </p15:guide>
        <p15:guide id="15" pos="4881">
          <p15:clr>
            <a:srgbClr val="5ACBF0"/>
          </p15:clr>
        </p15:guide>
        <p15:guide id="16" pos="5313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16">
          <p15:clr>
            <a:srgbClr val="C35EA4"/>
          </p15:clr>
        </p15:guide>
        <p15:guide id="24" pos="5659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Launch%20Demo%20Drama%20script%20v5.xl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LlsKa4_yI4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3518"/>
            <a:ext cx="5897217" cy="1851374"/>
          </a:xfrm>
        </p:spPr>
        <p:txBody>
          <a:bodyPr/>
          <a:lstStyle/>
          <a:p>
            <a:r>
              <a:rPr lang="zh-TW" altLang="en-US" sz="3600" dirty="0"/>
              <a:t>從承載著企業運行命脈的</a:t>
            </a:r>
            <a:br>
              <a:rPr lang="en-US" altLang="zh-TW" sz="3600" dirty="0"/>
            </a:br>
            <a:r>
              <a:rPr lang="zh-TW" altLang="en-US" sz="3600" dirty="0"/>
              <a:t>新世代資料中心 </a:t>
            </a:r>
            <a:r>
              <a:rPr lang="en-US" altLang="zh-TW" sz="3600" dirty="0"/>
              <a:t>– </a:t>
            </a:r>
            <a:r>
              <a:rPr lang="zh-TW" altLang="en-US" sz="3600" dirty="0"/>
              <a:t>談 </a:t>
            </a:r>
            <a:r>
              <a:rPr lang="en-US" altLang="zh-TW" sz="3600" dirty="0"/>
              <a:t>IT </a:t>
            </a:r>
            <a:r>
              <a:rPr lang="zh-TW" altLang="en-US" sz="3600" dirty="0"/>
              <a:t>人的前世、今生與來生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9EA379B8-84AC-4411-9826-6A7B1A081130}"/>
              </a:ext>
            </a:extLst>
          </p:cNvPr>
          <p:cNvSpPr txBox="1">
            <a:spLocks/>
          </p:cNvSpPr>
          <p:nvPr/>
        </p:nvSpPr>
        <p:spPr>
          <a:xfrm>
            <a:off x="2006325" y="3784857"/>
            <a:ext cx="6862347" cy="1527890"/>
          </a:xfrm>
          <a:prstGeom prst="rect">
            <a:avLst/>
          </a:prstGeom>
        </p:spPr>
        <p:txBody>
          <a:bodyPr>
            <a:noAutofit/>
          </a:bodyPr>
          <a:lstStyle>
            <a:lvl1pPr marL="460375" indent="-4603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 sz="3200" b="1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微軟正黑體" pitchFamily="34" charset="-120"/>
                <a:cs typeface="+mn-cs"/>
              </a:defRPr>
            </a:lvl1pPr>
            <a:lvl2pPr marL="855663" indent="-3952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 sz="2800" b="1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微軟正黑體" pitchFamily="34" charset="-120"/>
                <a:cs typeface="+mn-cs"/>
              </a:defRPr>
            </a:lvl2pPr>
            <a:lvl3pPr marL="1258888" indent="-40322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 sz="2400" b="1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微軟正黑體" pitchFamily="34" charset="-120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 sz="2000" b="1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微軟正黑體" pitchFamily="34" charset="-120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 sz="2000" b="1" kern="12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微軟正黑體" pitchFamily="34" charset="-120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0" dirty="0">
                <a:solidFill>
                  <a:schemeClr val="bg1"/>
                </a:solidFill>
              </a:rPr>
              <a:t>曹祖聖</a:t>
            </a:r>
          </a:p>
          <a:p>
            <a:pPr marL="0" indent="0">
              <a:buNone/>
            </a:pPr>
            <a:r>
              <a:rPr lang="zh-TW" altLang="en-US" sz="1800" b="0" dirty="0">
                <a:solidFill>
                  <a:schemeClr val="bg1"/>
                </a:solidFill>
              </a:rPr>
              <a:t>台灣微軟資深顧問講師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chemeClr val="bg1"/>
                </a:solidFill>
              </a:rPr>
              <a:t>jimycao@syset.com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chemeClr val="bg1"/>
                </a:solidFill>
              </a:rPr>
              <a:t>http://teacher.syset.com</a:t>
            </a:r>
          </a:p>
          <a:p>
            <a:pPr marL="0" indent="0">
              <a:buNone/>
            </a:pPr>
            <a:r>
              <a:rPr lang="en-US" altLang="zh-TW" sz="1600" b="0" dirty="0">
                <a:solidFill>
                  <a:schemeClr val="bg1"/>
                </a:solidFill>
              </a:rPr>
              <a:t>MCP, MCP+I, MCSA, MCSE, MCDBA, MCAD, MCSD, MCTS, MCITP,  MCPD, MCT, MVP</a:t>
            </a:r>
            <a:endParaRPr lang="en-US" altLang="zh-TW" sz="1800" b="0" dirty="0">
              <a:solidFill>
                <a:schemeClr val="bg1"/>
              </a:solidFill>
            </a:endParaRPr>
          </a:p>
        </p:txBody>
      </p:sp>
      <p:pic>
        <p:nvPicPr>
          <p:cNvPr id="5" name="Picture 6" descr="barry_gervin.jpg">
            <a:extLst>
              <a:ext uri="{FF2B5EF4-FFF2-40B4-BE49-F238E27FC236}">
                <a16:creationId xmlns:a16="http://schemas.microsoft.com/office/drawing/2014/main" id="{C9086711-01FF-4C08-AE5E-ADF182F960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23" y="3763110"/>
            <a:ext cx="1514961" cy="1543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92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C20F365-B8CD-48D5-BBB1-0379FAD14C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案例一</a:t>
            </a:r>
            <a:endParaRPr lang="en-US" altLang="zh-TW" dirty="0"/>
          </a:p>
          <a:p>
            <a:pPr lvl="1"/>
            <a:r>
              <a:rPr lang="zh-TW" altLang="en-US" dirty="0"/>
              <a:t>客戶需求</a:t>
            </a:r>
            <a:r>
              <a:rPr lang="en-US" altLang="zh-TW" dirty="0"/>
              <a:t>: </a:t>
            </a:r>
            <a:r>
              <a:rPr lang="zh-TW" altLang="en-US" dirty="0"/>
              <a:t>有個系統可以線上填工單</a:t>
            </a:r>
            <a:endParaRPr lang="en-US" altLang="zh-TW" dirty="0"/>
          </a:p>
          <a:p>
            <a:pPr lvl="1"/>
            <a:r>
              <a:rPr lang="zh-TW" altLang="en-US" dirty="0"/>
              <a:t>客戶聽說 </a:t>
            </a:r>
            <a:r>
              <a:rPr lang="en-US" altLang="zh-TW" dirty="0"/>
              <a:t>System Center Service Manager </a:t>
            </a:r>
            <a:r>
              <a:rPr lang="zh-TW" altLang="en-US" dirty="0"/>
              <a:t>有流程，於是買了全套的 </a:t>
            </a:r>
            <a:r>
              <a:rPr lang="en-US" altLang="zh-TW" dirty="0"/>
              <a:t>System Center</a:t>
            </a:r>
            <a:r>
              <a:rPr lang="zh-TW" altLang="en-US" dirty="0"/>
              <a:t>！</a:t>
            </a:r>
            <a:endParaRPr lang="en-US" altLang="zh-TW" dirty="0"/>
          </a:p>
          <a:p>
            <a:r>
              <a:rPr lang="zh-TW" altLang="en-US" dirty="0"/>
              <a:t>案例二</a:t>
            </a:r>
            <a:endParaRPr lang="en-US" altLang="zh-TW" dirty="0"/>
          </a:p>
          <a:p>
            <a:pPr lvl="1"/>
            <a:r>
              <a:rPr lang="zh-TW" altLang="en-US" dirty="0"/>
              <a:t>客戶需求</a:t>
            </a:r>
            <a:r>
              <a:rPr lang="en-US" altLang="zh-TW" dirty="0"/>
              <a:t>: </a:t>
            </a:r>
            <a:r>
              <a:rPr lang="zh-TW" altLang="en-US" dirty="0"/>
              <a:t>有個系統可以讓使用者建立網站上傳網頁</a:t>
            </a:r>
            <a:endParaRPr lang="en-US" altLang="zh-TW" dirty="0"/>
          </a:p>
          <a:p>
            <a:pPr lvl="1"/>
            <a:r>
              <a:rPr lang="zh-TW" altLang="en-US" dirty="0"/>
              <a:t>客戶採購了 </a:t>
            </a:r>
            <a:r>
              <a:rPr lang="en-US" altLang="zh-TW" dirty="0"/>
              <a:t>SharePoint Server </a:t>
            </a:r>
            <a:r>
              <a:rPr lang="zh-TW" altLang="en-US" dirty="0"/>
              <a:t>或 </a:t>
            </a:r>
            <a:r>
              <a:rPr lang="en-US" altLang="zh-TW" dirty="0"/>
              <a:t>System Center + Azure Pack 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7BB4F5-B061-4CB8-8A67-B85BE243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你曾經導入幾乎無用的技術或產品嗎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5037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66BF65E-3F2D-4F62-841A-C6EFC001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為什麼我買的漢堡跟廣告上的不一樣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3AF4C3-B722-42DE-BDA3-A912028A9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" y="1096411"/>
            <a:ext cx="8401878" cy="49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492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80E1FD-B5A7-484C-AF6D-A46423F6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為什麼我買的漢堡跟廣告上的不一樣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麥當勞的廣告照片是怎樣拍成的 (中文字幕) - YouTube (720p)">
            <a:hlinkClick r:id="" action="ppaction://media"/>
            <a:extLst>
              <a:ext uri="{FF2B5EF4-FFF2-40B4-BE49-F238E27FC236}">
                <a16:creationId xmlns:a16="http://schemas.microsoft.com/office/drawing/2014/main" id="{34F912A8-CD46-4E58-9149-C657D19B8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3" y="997225"/>
            <a:ext cx="9144203" cy="51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9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66BF65E-3F2D-4F62-841A-C6EFC001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在台上的是設計好的演出，不是生活！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3AF4C3-B722-42DE-BDA3-A912028A9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" y="1096411"/>
            <a:ext cx="8401878" cy="49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01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974DD17-B3BA-4C99-B9CD-F350C1224C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你看到的 </a:t>
            </a:r>
            <a:r>
              <a:rPr lang="en-US" altLang="zh-TW" dirty="0"/>
              <a:t>demo </a:t>
            </a:r>
            <a:r>
              <a:rPr lang="zh-TW" altLang="en-US" dirty="0"/>
              <a:t>愈是精彩愈是不可思議，離現實就愈遠</a:t>
            </a:r>
            <a:endParaRPr lang="en-US" altLang="zh-TW" dirty="0"/>
          </a:p>
          <a:p>
            <a:r>
              <a:rPr lang="zh-TW" altLang="en-US" dirty="0"/>
              <a:t>我們會在短短的</a:t>
            </a:r>
            <a:r>
              <a:rPr lang="en-US" altLang="zh-TW" dirty="0"/>
              <a:t> 70 </a:t>
            </a:r>
            <a:r>
              <a:rPr lang="zh-TW" altLang="en-US" dirty="0"/>
              <a:t>分鐘裡把最炫最酷的展示給你看，像節奏緊湊的電影一樣</a:t>
            </a:r>
            <a:endParaRPr lang="en-US" altLang="zh-TW" dirty="0"/>
          </a:p>
          <a:p>
            <a:r>
              <a:rPr lang="zh-TW" altLang="en-US" dirty="0"/>
              <a:t>電影很好看，可是如果它變成</a:t>
            </a:r>
            <a:r>
              <a:rPr lang="en-US" altLang="zh-TW" dirty="0"/>
              <a:t>100</a:t>
            </a:r>
            <a:r>
              <a:rPr lang="zh-TW" altLang="en-US" dirty="0"/>
              <a:t>集的鄉土劇呢 </a:t>
            </a:r>
            <a:r>
              <a:rPr lang="en-US" altLang="zh-TW" dirty="0"/>
              <a:t>?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66BF65E-3F2D-4F62-841A-C6EFC001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在台上的是設計好的演出，不是生活！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F28A0C-E2D9-4991-9A89-E0A02F4E9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3" y="1030150"/>
            <a:ext cx="7602154" cy="479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37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A9106E7-DD77-4BFD-8DC4-822E6842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我在 </a:t>
            </a:r>
            <a:r>
              <a:rPr lang="en-US" altLang="zh-TW" dirty="0"/>
              <a:t>TechEd 2000 </a:t>
            </a:r>
            <a:r>
              <a:rPr lang="zh-TW" altLang="en-US" dirty="0"/>
              <a:t>的一場魔術秀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6996F9-D156-465C-8FB0-B59952FA4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13" y="1189177"/>
            <a:ext cx="6851374" cy="45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19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E95397E-ED9F-401C-9DEB-254E1CE8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我在 </a:t>
            </a:r>
            <a:r>
              <a:rPr lang="en-US" altLang="zh-TW" dirty="0"/>
              <a:t>VS2005 / SQL2005 </a:t>
            </a:r>
            <a:r>
              <a:rPr lang="zh-TW" altLang="en-US" dirty="0"/>
              <a:t>的編劇處女秀</a:t>
            </a:r>
          </a:p>
        </p:txBody>
      </p:sp>
      <p:pic>
        <p:nvPicPr>
          <p:cNvPr id="4" name="圖片 3">
            <a:hlinkClick r:id="rId2" action="ppaction://hlinkfile"/>
            <a:extLst>
              <a:ext uri="{FF2B5EF4-FFF2-40B4-BE49-F238E27FC236}">
                <a16:creationId xmlns:a16="http://schemas.microsoft.com/office/drawing/2014/main" id="{C662C033-00EA-4782-A7BC-F9E5DDCB0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332"/>
          <a:stretch/>
        </p:blipFill>
        <p:spPr>
          <a:xfrm>
            <a:off x="269930" y="1230315"/>
            <a:ext cx="8604140" cy="45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209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D9F69CD-1ED8-469F-9A88-F50746950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182" y="1189178"/>
            <a:ext cx="8740142" cy="3010055"/>
          </a:xfrm>
        </p:spPr>
        <p:txBody>
          <a:bodyPr/>
          <a:lstStyle/>
          <a:p>
            <a:r>
              <a:rPr lang="zh-TW" altLang="en-US" dirty="0"/>
              <a:t>多比較看看</a:t>
            </a:r>
            <a:endParaRPr lang="en-US" altLang="zh-TW" dirty="0"/>
          </a:p>
          <a:p>
            <a:r>
              <a:rPr lang="zh-TW" altLang="en-US" dirty="0"/>
              <a:t>問問先烈們的意見</a:t>
            </a:r>
            <a:endParaRPr lang="en-US" altLang="zh-TW" dirty="0"/>
          </a:p>
          <a:p>
            <a:r>
              <a:rPr lang="zh-TW" altLang="en-US" dirty="0"/>
              <a:t>除非自己試過，否則別急著下決定</a:t>
            </a:r>
            <a:endParaRPr lang="en-US" altLang="zh-TW" dirty="0"/>
          </a:p>
          <a:p>
            <a:r>
              <a:rPr lang="zh-TW" altLang="en-US" dirty="0"/>
              <a:t>千萬別因為一個點觸動到你，而忘記了你原本真正的需求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D6A667-6E69-4CB4-98DB-89754E21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請用看秀的心態來參加研討會</a:t>
            </a:r>
          </a:p>
        </p:txBody>
      </p:sp>
    </p:spTree>
    <p:extLst>
      <p:ext uri="{BB962C8B-B14F-4D97-AF65-F5344CB8AC3E}">
        <p14:creationId xmlns:p14="http://schemas.microsoft.com/office/powerpoint/2010/main" val="4429079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0AA4ACE-F9C1-481E-87B1-3324CC1A6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導入某項產品之後，才發現這個也要客製、那個也要客製</a:t>
            </a:r>
            <a:endParaRPr lang="en-US" altLang="zh-TW" dirty="0"/>
          </a:p>
          <a:p>
            <a:r>
              <a:rPr lang="zh-TW" altLang="en-US" dirty="0"/>
              <a:t>因為客製化得要遷就該產品，所以難度增加 </a:t>
            </a:r>
            <a:r>
              <a:rPr lang="en-US" altLang="zh-TW" dirty="0"/>
              <a:t>N </a:t>
            </a:r>
            <a:r>
              <a:rPr lang="zh-TW" altLang="en-US" dirty="0"/>
              <a:t>倍</a:t>
            </a:r>
            <a:endParaRPr lang="en-US" altLang="zh-TW" dirty="0"/>
          </a:p>
          <a:p>
            <a:r>
              <a:rPr lang="zh-TW" altLang="en-US" dirty="0"/>
              <a:t>維護客製的系統的成本也是 </a:t>
            </a:r>
            <a:r>
              <a:rPr lang="en-US" altLang="zh-TW" dirty="0"/>
              <a:t>N </a:t>
            </a:r>
            <a:r>
              <a:rPr lang="zh-TW" altLang="en-US" dirty="0"/>
              <a:t>倍</a:t>
            </a:r>
            <a:endParaRPr lang="en-US" altLang="zh-TW" dirty="0"/>
          </a:p>
          <a:p>
            <a:r>
              <a:rPr lang="en-US" altLang="zh-TW" dirty="0"/>
              <a:t>IT </a:t>
            </a:r>
            <a:r>
              <a:rPr lang="zh-TW" altLang="en-US" dirty="0"/>
              <a:t>界是幾乎沒有 </a:t>
            </a:r>
            <a:r>
              <a:rPr lang="en-US" altLang="zh-TW" dirty="0"/>
              <a:t>Plug and Play (PnP) </a:t>
            </a:r>
            <a:r>
              <a:rPr lang="zh-TW" altLang="en-US" dirty="0"/>
              <a:t>這種事的</a:t>
            </a:r>
            <a:endParaRPr lang="en-US" altLang="zh-TW" dirty="0"/>
          </a:p>
          <a:p>
            <a:r>
              <a:rPr lang="zh-TW" altLang="en-US" dirty="0"/>
              <a:t>醒醒吧</a:t>
            </a:r>
            <a:r>
              <a:rPr lang="en-US" altLang="zh-TW" dirty="0"/>
              <a:t>~~~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4A5385E-4BB1-4E3B-8E3E-87BAE5EA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你曾經花了比產品貴的錢做客製化嗎 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7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7BDE5DA-2628-4F5A-BB16-C55B571E1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683264"/>
          </a:xfrm>
        </p:spPr>
        <p:txBody>
          <a:bodyPr/>
          <a:lstStyle/>
          <a:p>
            <a:r>
              <a:rPr lang="zh-TW" altLang="en-US" dirty="0"/>
              <a:t>不過就是做幾張報表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6574B94-CDD4-4E63-A931-F5092230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有一個客戶找我去做 </a:t>
            </a:r>
            <a:r>
              <a:rPr lang="en-US" altLang="zh-TW" dirty="0"/>
              <a:t>SCOM </a:t>
            </a:r>
            <a:r>
              <a:rPr lang="zh-TW" altLang="en-US" dirty="0"/>
              <a:t>訓練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B1A5A2-6477-4735-92A7-24834415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4" y="2090376"/>
            <a:ext cx="8144432" cy="34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72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6B3B72B-B40E-4A23-A363-9BAA51EBE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2899255"/>
          </a:xfrm>
        </p:spPr>
        <p:txBody>
          <a:bodyPr/>
          <a:lstStyle/>
          <a:p>
            <a:r>
              <a:rPr lang="zh-TW" altLang="en-US" dirty="0"/>
              <a:t>我今天是冒著生命危險來講這一堂課的</a:t>
            </a:r>
            <a:endParaRPr lang="en-US" altLang="zh-TW" dirty="0"/>
          </a:p>
          <a:p>
            <a:r>
              <a:rPr lang="zh-TW" altLang="en-US" dirty="0"/>
              <a:t>今天會有很多幹話</a:t>
            </a:r>
            <a:endParaRPr lang="en-US" altLang="zh-TW" dirty="0"/>
          </a:p>
          <a:p>
            <a:r>
              <a:rPr lang="zh-TW" altLang="en-US" dirty="0"/>
              <a:t>建議課後大家可以去看一下我 </a:t>
            </a:r>
            <a:r>
              <a:rPr lang="en-US" altLang="zh-TW" dirty="0"/>
              <a:t>3 </a:t>
            </a:r>
            <a:r>
              <a:rPr lang="zh-TW" altLang="en-US" dirty="0"/>
              <a:t>年前講的一堂課「</a:t>
            </a:r>
            <a:r>
              <a:rPr lang="zh-TW" altLang="en-US" dirty="0">
                <a:hlinkClick r:id="rId2"/>
              </a:rPr>
              <a:t>微軟技術無所不通 </a:t>
            </a:r>
            <a:r>
              <a:rPr lang="en-US" altLang="zh-TW" dirty="0">
                <a:hlinkClick r:id="rId2"/>
              </a:rPr>
              <a:t>- </a:t>
            </a:r>
            <a:r>
              <a:rPr lang="zh-TW" altLang="en-US" dirty="0">
                <a:hlinkClick r:id="rId2"/>
              </a:rPr>
              <a:t>教你成為 </a:t>
            </a:r>
            <a:r>
              <a:rPr lang="en-US" altLang="zh-TW" dirty="0">
                <a:hlinkClick r:id="rId2"/>
              </a:rPr>
              <a:t>IT </a:t>
            </a:r>
            <a:r>
              <a:rPr lang="zh-TW" altLang="en-US" dirty="0">
                <a:hlinkClick r:id="rId2"/>
              </a:rPr>
              <a:t>界的德魯伊</a:t>
            </a:r>
            <a:r>
              <a:rPr lang="zh-TW" altLang="en-US" dirty="0"/>
              <a:t>」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BCEB84-A1D2-4298-8036-FEEC7BE3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在課程開始之前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1026" name="Picture 2" descr="http://s01.calm9.com/qrcode/2018-01/U7KW5D288C.png">
            <a:extLst>
              <a:ext uri="{FF2B5EF4-FFF2-40B4-BE49-F238E27FC236}">
                <a16:creationId xmlns:a16="http://schemas.microsoft.com/office/drawing/2014/main" id="{88E70A10-9FB0-453C-9B83-2C6B47A71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10" y="3561522"/>
            <a:ext cx="2567776" cy="256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57582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4D1869-3A44-4836-AFE0-35F5348C9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96296" cy="4616648"/>
          </a:xfrm>
        </p:spPr>
        <p:txBody>
          <a:bodyPr/>
          <a:lstStyle/>
          <a:p>
            <a:r>
              <a:rPr lang="en-US" altLang="zh-TW" dirty="0"/>
              <a:t>KM</a:t>
            </a:r>
            <a:r>
              <a:rPr lang="zh-TW" altLang="en-US" dirty="0"/>
              <a:t>、</a:t>
            </a:r>
            <a:r>
              <a:rPr lang="en-US" altLang="zh-TW" dirty="0"/>
              <a:t>BI</a:t>
            </a:r>
            <a:r>
              <a:rPr lang="zh-TW" altLang="en-US" dirty="0"/>
              <a:t>、</a:t>
            </a:r>
            <a:r>
              <a:rPr lang="en-US" altLang="zh-TW" dirty="0"/>
              <a:t>CMMI</a:t>
            </a:r>
            <a:r>
              <a:rPr lang="zh-TW" altLang="en-US" dirty="0"/>
              <a:t>、</a:t>
            </a:r>
            <a:r>
              <a:rPr lang="en-US" altLang="zh-TW" dirty="0"/>
              <a:t>APP</a:t>
            </a:r>
            <a:r>
              <a:rPr lang="zh-TW" altLang="en-US" dirty="0"/>
              <a:t>、</a:t>
            </a:r>
            <a:r>
              <a:rPr lang="en-US" altLang="zh-TW" dirty="0"/>
              <a:t>Cloud</a:t>
            </a:r>
            <a:r>
              <a:rPr lang="zh-TW" altLang="en-US" dirty="0"/>
              <a:t>、</a:t>
            </a:r>
            <a:r>
              <a:rPr lang="en-US" altLang="zh-TW" dirty="0"/>
              <a:t>TDD</a:t>
            </a:r>
            <a:r>
              <a:rPr lang="zh-TW" altLang="en-US" dirty="0"/>
              <a:t>、</a:t>
            </a:r>
            <a:r>
              <a:rPr lang="en-US" altLang="zh-TW" dirty="0"/>
              <a:t>Scrum</a:t>
            </a:r>
            <a:r>
              <a:rPr lang="zh-TW" altLang="en-US" dirty="0"/>
              <a:t>、</a:t>
            </a:r>
            <a:r>
              <a:rPr lang="en-US" altLang="zh-TW" dirty="0"/>
              <a:t>Big Data</a:t>
            </a:r>
            <a:r>
              <a:rPr lang="zh-TW" altLang="en-US" dirty="0"/>
              <a:t>、</a:t>
            </a:r>
            <a:r>
              <a:rPr lang="en-US" altLang="zh-TW" dirty="0"/>
              <a:t>IoT</a:t>
            </a:r>
            <a:r>
              <a:rPr lang="zh-TW" altLang="en-US" dirty="0"/>
              <a:t>、</a:t>
            </a:r>
            <a:r>
              <a:rPr lang="en-US" altLang="zh-TW" dirty="0" err="1"/>
              <a:t>DevOp</a:t>
            </a:r>
            <a:r>
              <a:rPr lang="zh-TW" altLang="en-US" dirty="0"/>
              <a:t>、</a:t>
            </a:r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哥在 </a:t>
            </a:r>
            <a:r>
              <a:rPr lang="en-US" altLang="zh-TW" dirty="0"/>
              <a:t>1990 </a:t>
            </a:r>
            <a:r>
              <a:rPr lang="zh-TW" altLang="en-US" dirty="0"/>
              <a:t>年玩 </a:t>
            </a:r>
            <a:r>
              <a:rPr lang="en-US" altLang="zh-TW" dirty="0"/>
              <a:t>Lisp </a:t>
            </a:r>
            <a:r>
              <a:rPr lang="zh-TW" altLang="en-US" dirty="0"/>
              <a:t>跟 </a:t>
            </a:r>
            <a:r>
              <a:rPr lang="en-US" altLang="zh-TW" dirty="0"/>
              <a:t>Prolog </a:t>
            </a:r>
            <a:r>
              <a:rPr lang="zh-TW" altLang="en-US" dirty="0"/>
              <a:t>的時候，大家說那些東西是 </a:t>
            </a:r>
            <a:r>
              <a:rPr lang="en-US" altLang="zh-TW" dirty="0"/>
              <a:t>AI</a:t>
            </a:r>
            <a:r>
              <a:rPr lang="zh-TW" altLang="en-US" dirty="0"/>
              <a:t>、人類的未來、 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聽說接下來人工智能機器人會毀滅人類</a:t>
            </a:r>
            <a:endParaRPr lang="en-US" altLang="zh-TW" dirty="0"/>
          </a:p>
          <a:p>
            <a:r>
              <a:rPr lang="zh-TW" altLang="en-US" dirty="0"/>
              <a:t>我其實比較相信人類最後是會被自己的愚蠢毀滅的</a:t>
            </a:r>
            <a:endParaRPr lang="en-US" altLang="zh-TW" dirty="0"/>
          </a:p>
          <a:p>
            <a:r>
              <a:rPr lang="zh-TW" altLang="en-US" dirty="0"/>
              <a:t>別太相信商業的話術 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CE9F999-FFAF-490B-8EDD-550B105F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你還記得這些嗎 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97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群組 55"/>
          <p:cNvGrpSpPr/>
          <p:nvPr/>
        </p:nvGrpSpPr>
        <p:grpSpPr>
          <a:xfrm>
            <a:off x="3034821" y="1169849"/>
            <a:ext cx="4621110" cy="3923876"/>
            <a:chOff x="2708256" y="1164799"/>
            <a:chExt cx="4713372" cy="4002217"/>
          </a:xfrm>
        </p:grpSpPr>
        <p:sp>
          <p:nvSpPr>
            <p:cNvPr id="50" name="橢圓 49"/>
            <p:cNvSpPr/>
            <p:nvPr/>
          </p:nvSpPr>
          <p:spPr bwMode="auto">
            <a:xfrm rot="3846514">
              <a:off x="3063833" y="809222"/>
              <a:ext cx="4002217" cy="4713372"/>
            </a:xfrm>
            <a:prstGeom prst="ellipse">
              <a:avLst/>
            </a:prstGeom>
            <a:solidFill>
              <a:srgbClr val="004BBB">
                <a:alpha val="58039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083257" y="1815464"/>
              <a:ext cx="984885" cy="627864"/>
            </a:xfrm>
            <a:prstGeom prst="rect">
              <a:avLst/>
            </a:prstGeom>
            <a:noFill/>
          </p:spPr>
          <p:txBody>
            <a:bodyPr wrap="none" lIns="179300" tIns="143440" rIns="179300" bIns="143440" rtlCol="0">
              <a:spAutoFit/>
            </a:bodyPr>
            <a:lstStyle/>
            <a:p>
              <a:pPr defTabSz="914460">
                <a:lnSpc>
                  <a:spcPct val="90000"/>
                </a:lnSpc>
                <a:spcAft>
                  <a:spcPts val="588"/>
                </a:spcAft>
              </a:pPr>
              <a:r>
                <a:rPr lang="zh-TW" altLang="en-US" sz="2353" b="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網路</a:t>
              </a: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3825581" y="3606402"/>
            <a:ext cx="3543960" cy="2981442"/>
            <a:chOff x="3514804" y="3649999"/>
            <a:chExt cx="3614716" cy="3040967"/>
          </a:xfrm>
        </p:grpSpPr>
        <p:sp>
          <p:nvSpPr>
            <p:cNvPr id="51" name="橢圓 50"/>
            <p:cNvSpPr/>
            <p:nvPr/>
          </p:nvSpPr>
          <p:spPr bwMode="auto">
            <a:xfrm rot="3846514">
              <a:off x="3796225" y="3368578"/>
              <a:ext cx="3040967" cy="360381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8039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6144635" y="4906738"/>
              <a:ext cx="984885" cy="627864"/>
            </a:xfrm>
            <a:prstGeom prst="rect">
              <a:avLst/>
            </a:prstGeom>
            <a:noFill/>
          </p:spPr>
          <p:txBody>
            <a:bodyPr wrap="none" lIns="179300" tIns="143440" rIns="179300" bIns="143440" rtlCol="0">
              <a:spAutoFit/>
            </a:bodyPr>
            <a:lstStyle/>
            <a:p>
              <a:pPr defTabSz="914460">
                <a:lnSpc>
                  <a:spcPct val="90000"/>
                </a:lnSpc>
                <a:spcAft>
                  <a:spcPts val="588"/>
                </a:spcAft>
              </a:pPr>
              <a:r>
                <a:rPr lang="zh-TW" altLang="en-US" sz="2353" b="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程式</a:t>
              </a: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1670949" y="3038939"/>
            <a:ext cx="3872891" cy="2610196"/>
            <a:chOff x="1317154" y="3071206"/>
            <a:chExt cx="3950214" cy="2662309"/>
          </a:xfrm>
        </p:grpSpPr>
        <p:sp>
          <p:nvSpPr>
            <p:cNvPr id="52" name="橢圓 51"/>
            <p:cNvSpPr/>
            <p:nvPr/>
          </p:nvSpPr>
          <p:spPr bwMode="auto">
            <a:xfrm rot="6134603">
              <a:off x="1961106" y="2427254"/>
              <a:ext cx="2662309" cy="3950214"/>
            </a:xfrm>
            <a:prstGeom prst="ellipse">
              <a:avLst/>
            </a:prstGeom>
            <a:solidFill>
              <a:schemeClr val="accent2">
                <a:lumMod val="75000"/>
                <a:alpha val="58039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470727" y="4310345"/>
              <a:ext cx="1292662" cy="627864"/>
            </a:xfrm>
            <a:prstGeom prst="rect">
              <a:avLst/>
            </a:prstGeom>
            <a:noFill/>
          </p:spPr>
          <p:txBody>
            <a:bodyPr wrap="none" lIns="179300" tIns="143440" rIns="179300" bIns="143440" rtlCol="0">
              <a:spAutoFit/>
            </a:bodyPr>
            <a:lstStyle/>
            <a:p>
              <a:pPr defTabSz="914460">
                <a:lnSpc>
                  <a:spcPct val="90000"/>
                </a:lnSpc>
                <a:spcAft>
                  <a:spcPts val="588"/>
                </a:spcAft>
              </a:pPr>
              <a:r>
                <a:rPr lang="zh-TW" altLang="en-US" sz="2353" b="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資料庫</a:t>
              </a:r>
            </a:p>
          </p:txBody>
        </p:sp>
      </p:grpSp>
      <p:sp>
        <p:nvSpPr>
          <p:cNvPr id="59" name="文字版面配置區 58"/>
          <p:cNvSpPr>
            <a:spLocks noGrp="1"/>
          </p:cNvSpPr>
          <p:nvPr>
            <p:ph type="body" sz="quarter" idx="10"/>
          </p:nvPr>
        </p:nvSpPr>
        <p:spPr>
          <a:xfrm>
            <a:off x="201929" y="1189309"/>
            <a:ext cx="8740143" cy="1267359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點與線</a:t>
            </a:r>
            <a:endParaRPr lang="en-US" altLang="zh-TW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面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學習的點線面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516781" y="4352570"/>
            <a:ext cx="718389" cy="718471"/>
            <a:chOff x="794376" y="1879229"/>
            <a:chExt cx="1465465" cy="1465631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橢圓 6"/>
            <p:cNvSpPr/>
            <p:nvPr/>
          </p:nvSpPr>
          <p:spPr>
            <a:xfrm>
              <a:off x="794376" y="1879229"/>
              <a:ext cx="1465465" cy="1465631"/>
            </a:xfrm>
            <a:prstGeom prst="ellipse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P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708354" y="3668451"/>
            <a:ext cx="718389" cy="718471"/>
            <a:chOff x="794376" y="1879229"/>
            <a:chExt cx="1465465" cy="1465631"/>
          </a:xfrm>
          <a:solidFill>
            <a:schemeClr val="bg2">
              <a:lumMod val="50000"/>
              <a:lumOff val="5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0" name="橢圓 9"/>
            <p:cNvSpPr/>
            <p:nvPr/>
          </p:nvSpPr>
          <p:spPr>
            <a:xfrm>
              <a:off x="794376" y="1879229"/>
              <a:ext cx="1465465" cy="1465631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A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592216" y="5180239"/>
            <a:ext cx="718389" cy="718471"/>
            <a:chOff x="794376" y="1879229"/>
            <a:chExt cx="1465465" cy="1465631"/>
          </a:xfrm>
          <a:solidFill>
            <a:schemeClr val="bg2">
              <a:lumMod val="50000"/>
              <a:lumOff val="5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3" name="橢圓 12"/>
            <p:cNvSpPr/>
            <p:nvPr/>
          </p:nvSpPr>
          <p:spPr>
            <a:xfrm>
              <a:off x="794376" y="1879229"/>
              <a:ext cx="1465465" cy="1465631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B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4530046" y="5714254"/>
            <a:ext cx="718389" cy="718471"/>
            <a:chOff x="855320" y="1955703"/>
            <a:chExt cx="1465465" cy="1465631"/>
          </a:xfrm>
          <a:solidFill>
            <a:schemeClr val="bg2">
              <a:lumMod val="50000"/>
              <a:lumOff val="5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6" name="橢圓 15"/>
            <p:cNvSpPr/>
            <p:nvPr/>
          </p:nvSpPr>
          <p:spPr>
            <a:xfrm>
              <a:off x="855320" y="1955703"/>
              <a:ext cx="1465465" cy="1465631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橢圓 4"/>
            <p:cNvSpPr/>
            <p:nvPr/>
          </p:nvSpPr>
          <p:spPr>
            <a:xfrm>
              <a:off x="1066420" y="2218659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C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594536" y="1963147"/>
            <a:ext cx="718389" cy="718471"/>
            <a:chOff x="794376" y="1879229"/>
            <a:chExt cx="1465465" cy="1465631"/>
          </a:xfrm>
          <a:solidFill>
            <a:schemeClr val="accent5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橢圓 18"/>
            <p:cNvSpPr/>
            <p:nvPr/>
          </p:nvSpPr>
          <p:spPr>
            <a:xfrm>
              <a:off x="794376" y="1879229"/>
              <a:ext cx="1465465" cy="1465631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Y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6633537" y="2669139"/>
            <a:ext cx="718389" cy="718471"/>
            <a:chOff x="794376" y="1879229"/>
            <a:chExt cx="1465465" cy="1465631"/>
          </a:xfr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橢圓 21"/>
            <p:cNvSpPr/>
            <p:nvPr/>
          </p:nvSpPr>
          <p:spPr>
            <a:xfrm>
              <a:off x="794376" y="1879229"/>
              <a:ext cx="1465465" cy="1465631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N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719976" y="2739738"/>
            <a:ext cx="718389" cy="718471"/>
            <a:chOff x="794376" y="1879229"/>
            <a:chExt cx="1465465" cy="1465631"/>
          </a:xfr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橢圓 24"/>
            <p:cNvSpPr/>
            <p:nvPr/>
          </p:nvSpPr>
          <p:spPr>
            <a:xfrm>
              <a:off x="794376" y="1879229"/>
              <a:ext cx="1465465" cy="1465631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M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sp>
        <p:nvSpPr>
          <p:cNvPr id="4" name="向左箭號 3"/>
          <p:cNvSpPr/>
          <p:nvPr/>
        </p:nvSpPr>
        <p:spPr bwMode="auto">
          <a:xfrm rot="19756346">
            <a:off x="5179862" y="4179144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向左箭號 26"/>
          <p:cNvSpPr/>
          <p:nvPr/>
        </p:nvSpPr>
        <p:spPr bwMode="auto">
          <a:xfrm rot="2289048">
            <a:off x="5128565" y="4922095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向左箭號 27"/>
          <p:cNvSpPr/>
          <p:nvPr/>
        </p:nvSpPr>
        <p:spPr bwMode="auto">
          <a:xfrm rot="5400000">
            <a:off x="4595941" y="5194026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向左箭號 28"/>
          <p:cNvSpPr/>
          <p:nvPr/>
        </p:nvSpPr>
        <p:spPr bwMode="auto">
          <a:xfrm rot="13389574">
            <a:off x="5281654" y="3384704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向左箭號 29"/>
          <p:cNvSpPr/>
          <p:nvPr/>
        </p:nvSpPr>
        <p:spPr bwMode="auto">
          <a:xfrm rot="18856047">
            <a:off x="6230797" y="3328062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5469131" y="1613780"/>
            <a:ext cx="718389" cy="718471"/>
            <a:chOff x="794376" y="1879229"/>
            <a:chExt cx="1465465" cy="1465631"/>
          </a:xfrm>
          <a:solidFill>
            <a:schemeClr val="accent5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2" name="橢圓 31"/>
            <p:cNvSpPr/>
            <p:nvPr/>
          </p:nvSpPr>
          <p:spPr>
            <a:xfrm>
              <a:off x="794376" y="1879229"/>
              <a:ext cx="1465465" cy="1465631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Z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3538136" y="3412924"/>
            <a:ext cx="718389" cy="718471"/>
            <a:chOff x="794376" y="1879229"/>
            <a:chExt cx="1465465" cy="1465631"/>
          </a:xfrm>
          <a:solidFill>
            <a:schemeClr val="accent5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5" name="橢圓 34"/>
            <p:cNvSpPr/>
            <p:nvPr/>
          </p:nvSpPr>
          <p:spPr>
            <a:xfrm>
              <a:off x="794376" y="1879229"/>
              <a:ext cx="1465465" cy="1465631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X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sp>
        <p:nvSpPr>
          <p:cNvPr id="37" name="向左箭號 36"/>
          <p:cNvSpPr/>
          <p:nvPr/>
        </p:nvSpPr>
        <p:spPr bwMode="auto">
          <a:xfrm rot="12938273">
            <a:off x="4224014" y="2525304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向左箭號 37"/>
          <p:cNvSpPr/>
          <p:nvPr/>
        </p:nvSpPr>
        <p:spPr bwMode="auto">
          <a:xfrm rot="18209122">
            <a:off x="5158333" y="2342900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向左箭號 38"/>
          <p:cNvSpPr/>
          <p:nvPr/>
        </p:nvSpPr>
        <p:spPr bwMode="auto">
          <a:xfrm rot="9008778">
            <a:off x="4207385" y="3245881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向左箭號 39"/>
          <p:cNvSpPr/>
          <p:nvPr/>
        </p:nvSpPr>
        <p:spPr bwMode="auto">
          <a:xfrm rot="2610146">
            <a:off x="4089179" y="4044606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2911013" y="4626330"/>
            <a:ext cx="718389" cy="718471"/>
            <a:chOff x="794376" y="1879230"/>
            <a:chExt cx="1465465" cy="1465632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2" name="橢圓 41"/>
            <p:cNvSpPr/>
            <p:nvPr/>
          </p:nvSpPr>
          <p:spPr>
            <a:xfrm>
              <a:off x="794376" y="1879230"/>
              <a:ext cx="1465465" cy="1465632"/>
            </a:xfrm>
            <a:prstGeom prst="ellipse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Q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2166491" y="3414432"/>
            <a:ext cx="718389" cy="718471"/>
            <a:chOff x="794376" y="1879229"/>
            <a:chExt cx="1465465" cy="1465631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5" name="橢圓 44"/>
            <p:cNvSpPr/>
            <p:nvPr/>
          </p:nvSpPr>
          <p:spPr>
            <a:xfrm>
              <a:off x="794376" y="1879229"/>
              <a:ext cx="1465465" cy="1465631"/>
            </a:xfrm>
            <a:prstGeom prst="ellipse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44465"/>
                <a:satOff val="0"/>
                <a:lumOff val="1852"/>
                <a:alphaOff val="0"/>
              </a:schemeClr>
            </a:fillRef>
            <a:effectRef idx="2">
              <a:schemeClr val="accent2">
                <a:hueOff val="-1044465"/>
                <a:satOff val="0"/>
                <a:lumOff val="18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橢圓 4"/>
            <p:cNvSpPr/>
            <p:nvPr/>
          </p:nvSpPr>
          <p:spPr>
            <a:xfrm>
              <a:off x="1008988" y="2093866"/>
              <a:ext cx="1036241" cy="103635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5798" tIns="115798" rIns="115798" bIns="115798" numCol="1" spcCol="1270" anchor="ctr" anchorCtr="0">
              <a:noAutofit/>
            </a:bodyPr>
            <a:lstStyle/>
            <a:p>
              <a:pPr algn="ctr" defTabSz="135094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03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R</a:t>
              </a:r>
              <a:endParaRPr lang="zh-TW" altLang="en-US" sz="303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</p:grpSp>
      <p:sp>
        <p:nvSpPr>
          <p:cNvPr id="48" name="向左箭號 47"/>
          <p:cNvSpPr/>
          <p:nvPr/>
        </p:nvSpPr>
        <p:spPr bwMode="auto">
          <a:xfrm rot="7014503">
            <a:off x="3294042" y="4175864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向左箭號 48"/>
          <p:cNvSpPr/>
          <p:nvPr/>
        </p:nvSpPr>
        <p:spPr bwMode="auto">
          <a:xfrm rot="10800000">
            <a:off x="2923871" y="3570984"/>
            <a:ext cx="588869" cy="395064"/>
          </a:xfrm>
          <a:prstGeom prst="left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圓角矩形圖說文字 59"/>
          <p:cNvSpPr/>
          <p:nvPr/>
        </p:nvSpPr>
        <p:spPr bwMode="auto">
          <a:xfrm>
            <a:off x="1630568" y="2071584"/>
            <a:ext cx="1420593" cy="604069"/>
          </a:xfrm>
          <a:prstGeom prst="wedgeRoundRectCallout">
            <a:avLst>
              <a:gd name="adj1" fmla="val 109071"/>
              <a:gd name="adj2" fmla="val 217702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Segoe UI" pitchFamily="34" charset="0"/>
                <a:cs typeface="Segoe UI" pitchFamily="34" charset="0"/>
              </a:rPr>
              <a:t>跨領域</a:t>
            </a:r>
          </a:p>
        </p:txBody>
      </p:sp>
      <p:sp>
        <p:nvSpPr>
          <p:cNvPr id="61" name="圓角矩形圖說文字 60"/>
          <p:cNvSpPr/>
          <p:nvPr/>
        </p:nvSpPr>
        <p:spPr bwMode="auto">
          <a:xfrm>
            <a:off x="2241704" y="5952554"/>
            <a:ext cx="1420593" cy="604069"/>
          </a:xfrm>
          <a:prstGeom prst="wedgeRoundRectCallout">
            <a:avLst>
              <a:gd name="adj1" fmla="val 128312"/>
              <a:gd name="adj2" fmla="val -23115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Segoe UI" pitchFamily="34" charset="0"/>
                <a:cs typeface="Segoe UI" pitchFamily="34" charset="0"/>
              </a:rPr>
              <a:t>跨領域</a:t>
            </a:r>
          </a:p>
        </p:txBody>
      </p:sp>
      <p:sp>
        <p:nvSpPr>
          <p:cNvPr id="62" name="圓角矩形圖說文字 61"/>
          <p:cNvSpPr/>
          <p:nvPr/>
        </p:nvSpPr>
        <p:spPr bwMode="auto">
          <a:xfrm>
            <a:off x="7457914" y="4604023"/>
            <a:ext cx="1420593" cy="604069"/>
          </a:xfrm>
          <a:prstGeom prst="wedgeRoundRectCallout">
            <a:avLst>
              <a:gd name="adj1" fmla="val -142589"/>
              <a:gd name="adj2" fmla="val -140656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Segoe UI" pitchFamily="34" charset="0"/>
                <a:cs typeface="Segoe UI" pitchFamily="34" charset="0"/>
              </a:rPr>
              <a:t>跨領域</a:t>
            </a:r>
          </a:p>
        </p:txBody>
      </p:sp>
    </p:spTree>
    <p:extLst>
      <p:ext uri="{BB962C8B-B14F-4D97-AF65-F5344CB8AC3E}">
        <p14:creationId xmlns:p14="http://schemas.microsoft.com/office/powerpoint/2010/main" val="1496272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  <p:bldP spid="28" grpId="0" animBg="1"/>
      <p:bldP spid="29" grpId="0" animBg="1"/>
      <p:bldP spid="30" grpId="0" animBg="1"/>
      <p:bldP spid="37" grpId="0" animBg="1"/>
      <p:bldP spid="38" grpId="0" animBg="1"/>
      <p:bldP spid="39" grpId="0" animBg="1"/>
      <p:bldP spid="40" grpId="0" animBg="1"/>
      <p:bldP spid="48" grpId="0" animBg="1"/>
      <p:bldP spid="49" grpId="0" animBg="1"/>
      <p:bldP spid="60" grpId="0" animBg="1"/>
      <p:bldP spid="61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你的腦袋是那一種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104" name="群組 103"/>
          <p:cNvGrpSpPr/>
          <p:nvPr/>
        </p:nvGrpSpPr>
        <p:grpSpPr>
          <a:xfrm>
            <a:off x="547887" y="2043775"/>
            <a:ext cx="3589007" cy="3335347"/>
            <a:chOff x="464612" y="1788685"/>
            <a:chExt cx="5288964" cy="4915156"/>
          </a:xfrm>
        </p:grpSpPr>
        <p:grpSp>
          <p:nvGrpSpPr>
            <p:cNvPr id="13" name="群組 12"/>
            <p:cNvGrpSpPr/>
            <p:nvPr/>
          </p:nvGrpSpPr>
          <p:grpSpPr>
            <a:xfrm>
              <a:off x="2861826" y="4582156"/>
              <a:ext cx="732732" cy="732815"/>
              <a:chOff x="794376" y="1879229"/>
              <a:chExt cx="1465465" cy="1465631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4" name="橢圓 13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P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4077190" y="3884379"/>
              <a:ext cx="732733" cy="732815"/>
              <a:chOff x="794376" y="1879228"/>
              <a:chExt cx="1465467" cy="1465630"/>
            </a:xfrm>
            <a:solidFill>
              <a:schemeClr val="bg2">
                <a:lumMod val="50000"/>
                <a:lumOff val="5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7" name="橢圓 16"/>
              <p:cNvSpPr/>
              <p:nvPr/>
            </p:nvSpPr>
            <p:spPr>
              <a:xfrm>
                <a:off x="794376" y="1879228"/>
                <a:ext cx="1465467" cy="1465630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A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3958733" y="5426350"/>
              <a:ext cx="732732" cy="732815"/>
              <a:chOff x="794376" y="1879229"/>
              <a:chExt cx="1465465" cy="1465631"/>
            </a:xfrm>
            <a:solidFill>
              <a:schemeClr val="bg2">
                <a:lumMod val="50000"/>
                <a:lumOff val="5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0" name="橢圓 19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B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2875356" y="5971026"/>
              <a:ext cx="732732" cy="732815"/>
              <a:chOff x="855320" y="1955703"/>
              <a:chExt cx="1465465" cy="1465631"/>
            </a:xfrm>
            <a:solidFill>
              <a:schemeClr val="bg2">
                <a:lumMod val="50000"/>
                <a:lumOff val="5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3" name="橢圓 22"/>
              <p:cNvSpPr/>
              <p:nvPr/>
            </p:nvSpPr>
            <p:spPr>
              <a:xfrm>
                <a:off x="855320" y="1955703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橢圓 4"/>
              <p:cNvSpPr/>
              <p:nvPr/>
            </p:nvSpPr>
            <p:spPr>
              <a:xfrm>
                <a:off x="1066420" y="2218659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C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1921169" y="2145028"/>
              <a:ext cx="732732" cy="732815"/>
              <a:chOff x="794376" y="1879229"/>
              <a:chExt cx="1465465" cy="1465631"/>
            </a:xfrm>
            <a:solidFill>
              <a:schemeClr val="accent5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6" name="橢圓 25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Y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5020844" y="2865115"/>
              <a:ext cx="732732" cy="732815"/>
              <a:chOff x="794376" y="1879229"/>
              <a:chExt cx="1465465" cy="1465631"/>
            </a:xfrm>
            <a:solidFill>
              <a:schemeClr val="accent4">
                <a:lumMod val="60000"/>
                <a:lumOff val="4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9" name="橢圓 28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N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069078" y="2937123"/>
              <a:ext cx="732732" cy="732815"/>
              <a:chOff x="794376" y="1879229"/>
              <a:chExt cx="1465465" cy="1465631"/>
            </a:xfrm>
            <a:solidFill>
              <a:schemeClr val="accent4">
                <a:lumMod val="60000"/>
                <a:lumOff val="4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32" name="橢圓 31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M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3833190" y="1788685"/>
              <a:ext cx="732732" cy="732815"/>
              <a:chOff x="794376" y="1879229"/>
              <a:chExt cx="1465465" cy="1465631"/>
            </a:xfrm>
            <a:solidFill>
              <a:schemeClr val="accent5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40" name="橢圓 39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Z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1863643" y="3623750"/>
              <a:ext cx="732732" cy="732815"/>
              <a:chOff x="794376" y="1879229"/>
              <a:chExt cx="1465465" cy="1465631"/>
            </a:xfrm>
            <a:solidFill>
              <a:schemeClr val="accent5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43" name="橢圓 42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X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223999" y="4861382"/>
              <a:ext cx="732732" cy="732815"/>
              <a:chOff x="794376" y="1879230"/>
              <a:chExt cx="1465465" cy="1465632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50" name="橢圓 49"/>
              <p:cNvSpPr/>
              <p:nvPr/>
            </p:nvSpPr>
            <p:spPr>
              <a:xfrm>
                <a:off x="794376" y="1879230"/>
                <a:ext cx="1465465" cy="1465632"/>
              </a:xfrm>
              <a:prstGeom prst="ellipse">
                <a:avLst/>
              </a:prstGeom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Q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464612" y="3625288"/>
              <a:ext cx="732732" cy="732815"/>
              <a:chOff x="794376" y="1879229"/>
              <a:chExt cx="1465465" cy="1465631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53" name="橢圓 52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R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</p:grpSp>
      <p:grpSp>
        <p:nvGrpSpPr>
          <p:cNvPr id="105" name="群組 104"/>
          <p:cNvGrpSpPr/>
          <p:nvPr/>
        </p:nvGrpSpPr>
        <p:grpSpPr>
          <a:xfrm>
            <a:off x="4976472" y="2070411"/>
            <a:ext cx="3589007" cy="3335347"/>
            <a:chOff x="6087028" y="1941085"/>
            <a:chExt cx="5288964" cy="4915156"/>
          </a:xfrm>
        </p:grpSpPr>
        <p:grpSp>
          <p:nvGrpSpPr>
            <p:cNvPr id="60" name="群組 59"/>
            <p:cNvGrpSpPr/>
            <p:nvPr/>
          </p:nvGrpSpPr>
          <p:grpSpPr>
            <a:xfrm>
              <a:off x="8484242" y="4734556"/>
              <a:ext cx="732732" cy="732815"/>
              <a:chOff x="794376" y="1879229"/>
              <a:chExt cx="1465465" cy="1465631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61" name="橢圓 60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P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63" name="群組 62"/>
            <p:cNvGrpSpPr/>
            <p:nvPr/>
          </p:nvGrpSpPr>
          <p:grpSpPr>
            <a:xfrm>
              <a:off x="9699606" y="4036778"/>
              <a:ext cx="732732" cy="732815"/>
              <a:chOff x="794376" y="1879229"/>
              <a:chExt cx="1465465" cy="1465631"/>
            </a:xfrm>
            <a:solidFill>
              <a:schemeClr val="bg2">
                <a:lumMod val="50000"/>
                <a:lumOff val="5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64" name="橢圓 63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5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A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66" name="群組 65"/>
            <p:cNvGrpSpPr/>
            <p:nvPr/>
          </p:nvGrpSpPr>
          <p:grpSpPr>
            <a:xfrm>
              <a:off x="9581149" y="5578750"/>
              <a:ext cx="732732" cy="732815"/>
              <a:chOff x="794376" y="1879229"/>
              <a:chExt cx="1465465" cy="1465631"/>
            </a:xfrm>
            <a:solidFill>
              <a:schemeClr val="bg2">
                <a:lumMod val="50000"/>
                <a:lumOff val="5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67" name="橢圓 66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8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B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69" name="群組 68"/>
            <p:cNvGrpSpPr/>
            <p:nvPr/>
          </p:nvGrpSpPr>
          <p:grpSpPr>
            <a:xfrm>
              <a:off x="8497772" y="6123426"/>
              <a:ext cx="732732" cy="732815"/>
              <a:chOff x="855320" y="1955703"/>
              <a:chExt cx="1465465" cy="1465631"/>
            </a:xfrm>
            <a:solidFill>
              <a:schemeClr val="bg2">
                <a:lumMod val="50000"/>
                <a:lumOff val="5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70" name="橢圓 69"/>
              <p:cNvSpPr/>
              <p:nvPr/>
            </p:nvSpPr>
            <p:spPr>
              <a:xfrm>
                <a:off x="855320" y="1955703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1" name="橢圓 4"/>
              <p:cNvSpPr/>
              <p:nvPr/>
            </p:nvSpPr>
            <p:spPr>
              <a:xfrm>
                <a:off x="1066420" y="2218659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C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72" name="群組 71"/>
            <p:cNvGrpSpPr/>
            <p:nvPr/>
          </p:nvGrpSpPr>
          <p:grpSpPr>
            <a:xfrm>
              <a:off x="7543585" y="2297428"/>
              <a:ext cx="732732" cy="732815"/>
              <a:chOff x="794376" y="1879229"/>
              <a:chExt cx="1465465" cy="1465631"/>
            </a:xfrm>
            <a:solidFill>
              <a:schemeClr val="accent5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73" name="橢圓 72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4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Y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75" name="群組 74"/>
            <p:cNvGrpSpPr/>
            <p:nvPr/>
          </p:nvGrpSpPr>
          <p:grpSpPr>
            <a:xfrm>
              <a:off x="10643260" y="3017515"/>
              <a:ext cx="732732" cy="732815"/>
              <a:chOff x="794376" y="1879229"/>
              <a:chExt cx="1465465" cy="1465631"/>
            </a:xfrm>
            <a:solidFill>
              <a:schemeClr val="accent4">
                <a:lumMod val="60000"/>
                <a:lumOff val="4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76" name="橢圓 75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7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N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78" name="群組 77"/>
            <p:cNvGrpSpPr/>
            <p:nvPr/>
          </p:nvGrpSpPr>
          <p:grpSpPr>
            <a:xfrm>
              <a:off x="8691494" y="3089523"/>
              <a:ext cx="732732" cy="732815"/>
              <a:chOff x="794376" y="1879229"/>
              <a:chExt cx="1465465" cy="1465631"/>
            </a:xfrm>
            <a:solidFill>
              <a:schemeClr val="accent4">
                <a:lumMod val="60000"/>
                <a:lumOff val="4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79" name="橢圓 78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M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sp>
          <p:nvSpPr>
            <p:cNvPr id="81" name="向左箭號 80"/>
            <p:cNvSpPr/>
            <p:nvPr/>
          </p:nvSpPr>
          <p:spPr bwMode="auto">
            <a:xfrm rot="19756346">
              <a:off x="9160562" y="4557668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向左箭號 81"/>
            <p:cNvSpPr/>
            <p:nvPr/>
          </p:nvSpPr>
          <p:spPr bwMode="auto">
            <a:xfrm rot="2289048">
              <a:off x="9108241" y="5315452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向左箭號 82"/>
            <p:cNvSpPr/>
            <p:nvPr/>
          </p:nvSpPr>
          <p:spPr bwMode="auto">
            <a:xfrm rot="5400000">
              <a:off x="8564983" y="5592812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向左箭號 83"/>
            <p:cNvSpPr/>
            <p:nvPr/>
          </p:nvSpPr>
          <p:spPr bwMode="auto">
            <a:xfrm rot="13389574">
              <a:off x="9264386" y="3747366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向左箭號 84"/>
            <p:cNvSpPr/>
            <p:nvPr/>
          </p:nvSpPr>
          <p:spPr bwMode="auto">
            <a:xfrm rot="18856047">
              <a:off x="10232479" y="3689594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6" name="群組 85"/>
            <p:cNvGrpSpPr/>
            <p:nvPr/>
          </p:nvGrpSpPr>
          <p:grpSpPr>
            <a:xfrm>
              <a:off x="9455606" y="1941085"/>
              <a:ext cx="732732" cy="732815"/>
              <a:chOff x="794376" y="1879229"/>
              <a:chExt cx="1465465" cy="1465631"/>
            </a:xfrm>
            <a:solidFill>
              <a:schemeClr val="accent5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87" name="橢圓 86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8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Z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7486059" y="3776150"/>
              <a:ext cx="732732" cy="732815"/>
              <a:chOff x="794376" y="1879229"/>
              <a:chExt cx="1465465" cy="1465631"/>
            </a:xfrm>
            <a:solidFill>
              <a:schemeClr val="accent5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90" name="橢圓 89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grpFill/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1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X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sp>
          <p:nvSpPr>
            <p:cNvPr id="92" name="向左箭號 91"/>
            <p:cNvSpPr/>
            <p:nvPr/>
          </p:nvSpPr>
          <p:spPr bwMode="auto">
            <a:xfrm rot="12938273">
              <a:off x="8185630" y="2870808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向左箭號 92"/>
            <p:cNvSpPr/>
            <p:nvPr/>
          </p:nvSpPr>
          <p:spPr bwMode="auto">
            <a:xfrm rot="18209122">
              <a:off x="9138603" y="2684763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向左箭號 93"/>
            <p:cNvSpPr/>
            <p:nvPr/>
          </p:nvSpPr>
          <p:spPr bwMode="auto">
            <a:xfrm rot="9008778">
              <a:off x="8168669" y="3605772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向左箭號 94"/>
            <p:cNvSpPr/>
            <p:nvPr/>
          </p:nvSpPr>
          <p:spPr bwMode="auto">
            <a:xfrm rot="2610146">
              <a:off x="8048103" y="4420444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6" name="群組 95"/>
            <p:cNvGrpSpPr/>
            <p:nvPr/>
          </p:nvGrpSpPr>
          <p:grpSpPr>
            <a:xfrm>
              <a:off x="6846415" y="5013782"/>
              <a:ext cx="732732" cy="732815"/>
              <a:chOff x="794376" y="1879230"/>
              <a:chExt cx="1465465" cy="1465632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97" name="橢圓 96"/>
              <p:cNvSpPr/>
              <p:nvPr/>
            </p:nvSpPr>
            <p:spPr>
              <a:xfrm>
                <a:off x="794376" y="1879230"/>
                <a:ext cx="1465465" cy="1465632"/>
              </a:xfrm>
              <a:prstGeom prst="ellipse">
                <a:avLst/>
              </a:prstGeom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Q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grpSp>
          <p:nvGrpSpPr>
            <p:cNvPr id="99" name="群組 98"/>
            <p:cNvGrpSpPr/>
            <p:nvPr/>
          </p:nvGrpSpPr>
          <p:grpSpPr>
            <a:xfrm>
              <a:off x="6087028" y="3777688"/>
              <a:ext cx="732732" cy="732815"/>
              <a:chOff x="794376" y="1879229"/>
              <a:chExt cx="1465465" cy="1465631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00" name="橢圓 99"/>
              <p:cNvSpPr/>
              <p:nvPr/>
            </p:nvSpPr>
            <p:spPr>
              <a:xfrm>
                <a:off x="794376" y="1879229"/>
                <a:ext cx="1465465" cy="1465631"/>
              </a:xfrm>
              <a:prstGeom prst="ellipse">
                <a:avLst/>
              </a:prstGeom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044465"/>
                  <a:satOff val="0"/>
                  <a:lumOff val="1852"/>
                  <a:alphaOff val="0"/>
                </a:schemeClr>
              </a:fillRef>
              <a:effectRef idx="2">
                <a:schemeClr val="accent2">
                  <a:hueOff val="-1044465"/>
                  <a:satOff val="0"/>
                  <a:lumOff val="18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1" name="橢圓 4"/>
              <p:cNvSpPr/>
              <p:nvPr/>
            </p:nvSpPr>
            <p:spPr>
              <a:xfrm>
                <a:off x="1008988" y="2093866"/>
                <a:ext cx="1036241" cy="1036357"/>
              </a:xfrm>
              <a:prstGeom prst="rect">
                <a:avLst/>
              </a:prstGeom>
              <a:no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5798" tIns="115798" rIns="115798" bIns="115798" numCol="1" spcCol="1270" anchor="ctr" anchorCtr="0">
                <a:noAutofit/>
              </a:bodyPr>
              <a:lstStyle/>
              <a:p>
                <a:pPr algn="ctr" defTabSz="1350942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353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R</a:t>
                </a:r>
                <a:endParaRPr lang="zh-TW" altLang="en-US" sz="235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  <p:sp>
          <p:nvSpPr>
            <p:cNvPr id="102" name="向左箭號 101"/>
            <p:cNvSpPr/>
            <p:nvPr/>
          </p:nvSpPr>
          <p:spPr bwMode="auto">
            <a:xfrm rot="7014503">
              <a:off x="7237091" y="4554322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向左箭號 102"/>
            <p:cNvSpPr/>
            <p:nvPr/>
          </p:nvSpPr>
          <p:spPr bwMode="auto">
            <a:xfrm rot="10800000">
              <a:off x="6859530" y="3937366"/>
              <a:ext cx="600626" cy="402952"/>
            </a:xfrm>
            <a:prstGeom prst="lef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0" tIns="143440" rIns="179300" bIns="143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1323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29" y="1189309"/>
            <a:ext cx="8740143" cy="5123749"/>
          </a:xfrm>
        </p:spPr>
        <p:txBody>
          <a:bodyPr/>
          <a:lstStyle/>
          <a:p>
            <a:pPr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學習</a:t>
            </a:r>
            <a:r>
              <a:rPr lang="zh-TW" altLang="en-US" dirty="0">
                <a:solidFill>
                  <a:srgbClr val="FFC000"/>
                </a:solidFill>
              </a:rPr>
              <a:t>速度</a:t>
            </a:r>
            <a:r>
              <a:rPr lang="zh-TW" altLang="en-US" dirty="0"/>
              <a:t>是關鍵、</a:t>
            </a:r>
            <a:r>
              <a:rPr lang="zh-TW" altLang="en-US" dirty="0">
                <a:solidFill>
                  <a:srgbClr val="FFC000"/>
                </a:solidFill>
              </a:rPr>
              <a:t>態度</a:t>
            </a:r>
            <a:r>
              <a:rPr lang="zh-TW" altLang="en-US" dirty="0"/>
              <a:t>是關鍵</a:t>
            </a:r>
          </a:p>
          <a:p>
            <a:pPr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你是不是明明記得某件事，卻常常在關鍵的時刻想不起來 </a:t>
            </a:r>
            <a:r>
              <a:rPr lang="en-US" altLang="zh-TW" dirty="0"/>
              <a:t>? </a:t>
            </a:r>
            <a:r>
              <a:rPr lang="zh-TW" altLang="en-US" dirty="0"/>
              <a:t>為什麼 </a:t>
            </a:r>
            <a:r>
              <a:rPr lang="en-US" altLang="zh-TW" dirty="0"/>
              <a:t>? </a:t>
            </a:r>
          </a:p>
          <a:p>
            <a:pPr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因為缺少腦神經元之間的連結</a:t>
            </a:r>
            <a:endParaRPr lang="en-US" altLang="zh-TW" dirty="0"/>
          </a:p>
          <a:p>
            <a:pPr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所以</a:t>
            </a:r>
            <a:endParaRPr lang="en-US" altLang="zh-TW" dirty="0"/>
          </a:p>
          <a:p>
            <a:pPr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重要的不是學會某項技術、也不是之間的連結，而是</a:t>
            </a:r>
            <a:r>
              <a:rPr lang="zh-TW" altLang="en-US" dirty="0">
                <a:solidFill>
                  <a:srgbClr val="FFC000"/>
                </a:solidFill>
              </a:rPr>
              <a:t>建立這些技術之間連結的能力</a:t>
            </a:r>
          </a:p>
          <a:p>
            <a:pPr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學習速度慢的原因，正是因為概有知識不夠，或者無法和要學的東西產生連結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影響學習速度的因素</a:t>
            </a:r>
          </a:p>
        </p:txBody>
      </p:sp>
    </p:spTree>
    <p:extLst>
      <p:ext uri="{BB962C8B-B14F-4D97-AF65-F5344CB8AC3E}">
        <p14:creationId xmlns:p14="http://schemas.microsoft.com/office/powerpoint/2010/main" val="355703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29" y="1189309"/>
            <a:ext cx="8740143" cy="2733873"/>
          </a:xfrm>
        </p:spPr>
        <p:txBody>
          <a:bodyPr/>
          <a:lstStyle/>
          <a:p>
            <a:pPr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抗拒跨領域，就等同於拒絕增加知識連結的機會</a:t>
            </a:r>
          </a:p>
          <a:p>
            <a:pPr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全面熟悉跨領域的技術，更有助於學習新技術，因為更容易產生連結，進而更加有信心面對新技術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跨領域</a:t>
            </a:r>
          </a:p>
        </p:txBody>
      </p:sp>
    </p:spTree>
    <p:extLst>
      <p:ext uri="{BB962C8B-B14F-4D97-AF65-F5344CB8AC3E}">
        <p14:creationId xmlns:p14="http://schemas.microsoft.com/office/powerpoint/2010/main" val="1851271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Learn, Unlearn And Relearn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01930" y="1189310"/>
            <a:ext cx="8741886" cy="5341010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C000"/>
                </a:solidFill>
              </a:rPr>
              <a:t>Learn everything</a:t>
            </a:r>
            <a:r>
              <a:rPr lang="en-US" altLang="zh-TW" dirty="0"/>
              <a:t> you can and </a:t>
            </a:r>
            <a:r>
              <a:rPr lang="en-US" altLang="zh-TW" dirty="0">
                <a:solidFill>
                  <a:srgbClr val="FFC000"/>
                </a:solidFill>
              </a:rPr>
              <a:t>forget it</a:t>
            </a:r>
            <a:r>
              <a:rPr lang="en-US" altLang="zh-TW" dirty="0"/>
              <a:t> !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/>
              <a:t>If you have no passion to learn, then you have nothing to unlearn and no chance to relearn.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溫故而知新</a:t>
            </a:r>
            <a:endParaRPr lang="en-US" altLang="zh-TW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解構概有知識</a:t>
            </a:r>
            <a:endParaRPr lang="en-US" altLang="zh-TW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窮則變、變則通</a:t>
            </a:r>
            <a:endParaRPr lang="en-US" altLang="zh-TW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到盡頭後重頭再來</a:t>
            </a:r>
            <a:endParaRPr lang="en-US" altLang="zh-TW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武學障 </a:t>
            </a:r>
            <a:r>
              <a:rPr lang="en-US" altLang="zh-TW" dirty="0"/>
              <a:t>/ </a:t>
            </a:r>
            <a:r>
              <a:rPr lang="zh-TW" altLang="en-US" dirty="0"/>
              <a:t>知見障</a:t>
            </a:r>
            <a:endParaRPr lang="en-US" altLang="zh-TW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執著與放下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70" y="4276182"/>
            <a:ext cx="3188946" cy="23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99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B0CE269-EE6F-407C-8C7E-1D98F9D0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如何建置與管理宏偉的資料中心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098" name="Picture 2" descr="http://s1.1zoom.me/big7/504/Egypt_Pyramid_271013.jpg">
            <a:extLst>
              <a:ext uri="{FF2B5EF4-FFF2-40B4-BE49-F238E27FC236}">
                <a16:creationId xmlns:a16="http://schemas.microsoft.com/office/drawing/2014/main" id="{A6AE98BD-16BA-4B57-AED1-160B68714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21" y="1172611"/>
            <a:ext cx="7156175" cy="475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718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FFFC5A7-A919-422C-B567-0DF8CFA1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學習如何奴役其它人 </a:t>
            </a:r>
            <a:r>
              <a:rPr lang="en-US" altLang="zh-TW" dirty="0"/>
              <a:t>!</a:t>
            </a:r>
            <a:endParaRPr lang="zh-TW" altLang="en-US" dirty="0"/>
          </a:p>
        </p:txBody>
      </p:sp>
      <p:pic>
        <p:nvPicPr>
          <p:cNvPr id="3074" name="Picture 2" descr="https://steemit-production-imageproxy-thumbnail.s3.amazonaws.com/U5dr68McQ1gv94zmXHNZBvhyrTxZ6Ud_1680x8400">
            <a:extLst>
              <a:ext uri="{FF2B5EF4-FFF2-40B4-BE49-F238E27FC236}">
                <a16:creationId xmlns:a16="http://schemas.microsoft.com/office/drawing/2014/main" id="{C478F0DE-0A56-4D60-A62F-19027DA4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66" y="1164120"/>
            <a:ext cx="7629068" cy="452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1381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40C9171-6454-4BCA-B613-6A7BA126E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4505849"/>
          </a:xfrm>
        </p:spPr>
        <p:txBody>
          <a:bodyPr/>
          <a:lstStyle/>
          <a:p>
            <a:r>
              <a:rPr lang="zh-TW" altLang="en-US" dirty="0"/>
              <a:t>既然 </a:t>
            </a:r>
            <a:r>
              <a:rPr lang="en-US" altLang="zh-TW" dirty="0"/>
              <a:t>IT </a:t>
            </a:r>
            <a:r>
              <a:rPr lang="zh-TW" altLang="en-US" dirty="0"/>
              <a:t>人天生賤命，那就相辦法增加自己的價值</a:t>
            </a:r>
            <a:endParaRPr lang="en-US" altLang="zh-TW" dirty="0"/>
          </a:p>
          <a:p>
            <a:r>
              <a:rPr lang="zh-TW" altLang="en-US" dirty="0"/>
              <a:t>聽說 </a:t>
            </a:r>
            <a:r>
              <a:rPr lang="en-US" altLang="zh-TW" dirty="0"/>
              <a:t>Intel </a:t>
            </a:r>
            <a:r>
              <a:rPr lang="zh-TW" altLang="en-US" dirty="0"/>
              <a:t>的 </a:t>
            </a:r>
            <a:r>
              <a:rPr lang="en-US" altLang="zh-TW" dirty="0"/>
              <a:t>CPU </a:t>
            </a:r>
            <a:r>
              <a:rPr lang="zh-TW" altLang="en-US" dirty="0"/>
              <a:t>有安全漏洞 </a:t>
            </a:r>
            <a:r>
              <a:rPr lang="en-US" altLang="zh-TW" dirty="0"/>
              <a:t>… but so what ?</a:t>
            </a:r>
          </a:p>
          <a:p>
            <a:r>
              <a:rPr lang="zh-TW" altLang="en-US" dirty="0"/>
              <a:t>別笨笨的自己把事都做完了，其它人是不會有感覺的，更不會感激你的 </a:t>
            </a:r>
            <a:r>
              <a:rPr lang="en-US" altLang="zh-TW" dirty="0"/>
              <a:t>!</a:t>
            </a:r>
          </a:p>
          <a:p>
            <a:r>
              <a:rPr lang="zh-TW" altLang="en-US" dirty="0"/>
              <a:t>必要時讓公司、讓老闆狠狠的痛一下，他們才會知道我們的價值 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93146CB-C989-434B-9A26-4A29B210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215409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25" y="1560237"/>
            <a:ext cx="2942480" cy="29424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469" y="1575697"/>
            <a:ext cx="2956548" cy="29565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6564976" y="5155258"/>
            <a:ext cx="209353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粉絲專頁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3397046" y="5155258"/>
            <a:ext cx="25518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4" y="1567966"/>
            <a:ext cx="2942480" cy="294248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259915" y="5155258"/>
            <a:ext cx="260817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聊天社團</a:t>
            </a: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B0CE269-EE6F-407C-8C7E-1D98F9D0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如何建置與管理出宏偉的資料中心 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098" name="Picture 2" descr="http://s1.1zoom.me/big7/504/Egypt_Pyramid_271013.jpg">
            <a:extLst>
              <a:ext uri="{FF2B5EF4-FFF2-40B4-BE49-F238E27FC236}">
                <a16:creationId xmlns:a16="http://schemas.microsoft.com/office/drawing/2014/main" id="{A6AE98BD-16BA-4B57-AED1-160B68714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21" y="1172611"/>
            <a:ext cx="7156175" cy="475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5488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62" y="1037281"/>
            <a:ext cx="3336172" cy="7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40" y="2278493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62" y="4579510"/>
            <a:ext cx="4054511" cy="111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7" y="4707316"/>
            <a:ext cx="4101799" cy="113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MICROSOFT MVP」的圖片搜尋結果">
            <a:extLst>
              <a:ext uri="{FF2B5EF4-FFF2-40B4-BE49-F238E27FC236}">
                <a16:creationId xmlns:a16="http://schemas.microsoft.com/office/drawing/2014/main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9" y="1334118"/>
            <a:ext cx="2781993" cy="11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t.kfs.io/organization_resource_files/635/17748/______LOGO.jpg">
            <a:extLst>
              <a:ext uri="{FF2B5EF4-FFF2-40B4-BE49-F238E27FC236}">
                <a16:creationId xmlns:a16="http://schemas.microsoft.com/office/drawing/2014/main" id="{D9C8118D-D01E-421C-A44F-744FC641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21" y="2906611"/>
            <a:ext cx="3331727" cy="139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distudio.blob.core.windows.net/study4tw/1513767390.202520.png">
            <a:extLst>
              <a:ext uri="{FF2B5EF4-FFF2-40B4-BE49-F238E27FC236}">
                <a16:creationId xmlns:a16="http://schemas.microsoft.com/office/drawing/2014/main" id="{3089E268-EA1D-4DB6-8AD6-1DF14365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53" y="2206009"/>
            <a:ext cx="2679411" cy="2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0867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04" y="2932071"/>
            <a:ext cx="3073792" cy="9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C8A308C-EBBC-4BAF-9D13-93121DEB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 </a:t>
            </a:r>
            <a:r>
              <a:rPr lang="zh-TW" altLang="en-US" dirty="0"/>
              <a:t>人就是矯情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907B91-CEAE-477C-ACA2-E56527BFE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5" y="1140049"/>
            <a:ext cx="8396909" cy="4856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F7709D-927D-45F4-B19C-C6976B3A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2" y="1643062"/>
            <a:ext cx="35718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10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E29625E-955F-4712-B949-2552E320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D3AD0D-80FB-46A9-A05D-A16BFB63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" b="5930"/>
          <a:stretch/>
        </p:blipFill>
        <p:spPr>
          <a:xfrm>
            <a:off x="0" y="-82827"/>
            <a:ext cx="9144000" cy="62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681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879D0BD-E2DA-4305-A745-69A452D4B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3730252"/>
          </a:xfrm>
        </p:spPr>
        <p:txBody>
          <a:bodyPr/>
          <a:lstStyle/>
          <a:p>
            <a:r>
              <a:rPr lang="en-US" altLang="zh-TW" dirty="0"/>
              <a:t>IT </a:t>
            </a:r>
            <a:r>
              <a:rPr lang="zh-TW" altLang="en-US" dirty="0"/>
              <a:t>人總是在追求最新的 </a:t>
            </a:r>
            <a:r>
              <a:rPr lang="en-US" altLang="zh-TW" dirty="0"/>
              <a:t>IT</a:t>
            </a:r>
          </a:p>
          <a:p>
            <a:r>
              <a:rPr lang="en-US" altLang="zh-TW" dirty="0"/>
              <a:t>IT </a:t>
            </a:r>
            <a:r>
              <a:rPr lang="zh-TW" altLang="en-US" dirty="0"/>
              <a:t>的變化太快</a:t>
            </a:r>
            <a:endParaRPr lang="en-US" altLang="zh-TW" dirty="0"/>
          </a:p>
          <a:p>
            <a:r>
              <a:rPr lang="en-US" altLang="zh-TW" dirty="0"/>
              <a:t>IT </a:t>
            </a:r>
            <a:r>
              <a:rPr lang="zh-TW" altLang="en-US" dirty="0"/>
              <a:t>保鮮度太短</a:t>
            </a:r>
            <a:endParaRPr lang="en-US" altLang="zh-TW" dirty="0"/>
          </a:p>
          <a:p>
            <a:r>
              <a:rPr lang="en-US" altLang="zh-TW" dirty="0"/>
              <a:t>IT </a:t>
            </a:r>
            <a:r>
              <a:rPr lang="zh-TW" altLang="en-US" dirty="0"/>
              <a:t>永遠追不完 </a:t>
            </a:r>
            <a:r>
              <a:rPr lang="en-US" altLang="zh-TW" dirty="0"/>
              <a:t>!</a:t>
            </a:r>
          </a:p>
          <a:p>
            <a:r>
              <a:rPr lang="zh-TW" altLang="en-US" dirty="0"/>
              <a:t>然而別忘了，真正有價值的其實是人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0A2C4B-3E16-47E9-AE8B-90651B0E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 </a:t>
            </a:r>
            <a:r>
              <a:rPr lang="zh-TW" altLang="en-US" dirty="0"/>
              <a:t>人的核心價值</a:t>
            </a:r>
          </a:p>
        </p:txBody>
      </p:sp>
    </p:spTree>
    <p:extLst>
      <p:ext uri="{BB962C8B-B14F-4D97-AF65-F5344CB8AC3E}">
        <p14:creationId xmlns:p14="http://schemas.microsoft.com/office/powerpoint/2010/main" val="2254350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879D0BD-E2DA-4305-A745-69A452D4B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4228850"/>
          </a:xfrm>
        </p:spPr>
        <p:txBody>
          <a:bodyPr/>
          <a:lstStyle/>
          <a:p>
            <a:r>
              <a:rPr lang="zh-TW" altLang="en-US" dirty="0"/>
              <a:t>以前用 </a:t>
            </a:r>
            <a:r>
              <a:rPr lang="en-US" altLang="zh-TW" dirty="0" err="1"/>
              <a:t>WinXP</a:t>
            </a:r>
            <a:r>
              <a:rPr lang="zh-TW" altLang="en-US" dirty="0"/>
              <a:t>，現在用 </a:t>
            </a:r>
            <a:r>
              <a:rPr lang="en-US" altLang="zh-TW" dirty="0"/>
              <a:t>Win10 ?</a:t>
            </a:r>
          </a:p>
          <a:p>
            <a:r>
              <a:rPr lang="zh-TW" altLang="en-US" dirty="0"/>
              <a:t>那麼，你和現在的年輕人有什麼差別 </a:t>
            </a:r>
            <a:r>
              <a:rPr lang="en-US" altLang="zh-TW" dirty="0"/>
              <a:t>? </a:t>
            </a:r>
          </a:p>
          <a:p>
            <a:r>
              <a:rPr lang="zh-TW" altLang="en-US" dirty="0"/>
              <a:t>年輕人 </a:t>
            </a:r>
            <a:r>
              <a:rPr lang="en-US" altLang="zh-TW" dirty="0"/>
              <a:t>… </a:t>
            </a:r>
            <a:r>
              <a:rPr lang="zh-TW" altLang="en-US" dirty="0"/>
              <a:t>老子用過 </a:t>
            </a:r>
            <a:r>
              <a:rPr lang="en-US" altLang="zh-TW" dirty="0"/>
              <a:t>XP </a:t>
            </a:r>
            <a:r>
              <a:rPr lang="zh-TW" altLang="en-US" dirty="0"/>
              <a:t>你沒用過</a:t>
            </a:r>
            <a:r>
              <a:rPr lang="en-US" altLang="zh-TW" dirty="0"/>
              <a:t> !</a:t>
            </a:r>
          </a:p>
          <a:p>
            <a:r>
              <a:rPr lang="zh-TW" altLang="en-US" dirty="0"/>
              <a:t>其實是經驗，什麼經驗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走冤枉路的豐富經驗 </a:t>
            </a:r>
            <a:r>
              <a:rPr lang="en-US" altLang="zh-TW" dirty="0"/>
              <a:t>!</a:t>
            </a:r>
          </a:p>
          <a:p>
            <a:r>
              <a:rPr lang="zh-TW" altLang="en-US" dirty="0"/>
              <a:t>如果你還在跟風、追流行 </a:t>
            </a:r>
            <a:r>
              <a:rPr lang="en-US" altLang="zh-TW" dirty="0"/>
              <a:t>… </a:t>
            </a:r>
            <a:r>
              <a:rPr lang="zh-TW" altLang="en-US" dirty="0"/>
              <a:t>那就可惜了這些經驗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0A2C4B-3E16-47E9-AE8B-90651B0E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你和你剛出道的時候差別在那裡 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1168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D586BBC-198F-43F3-8A7F-244B7D31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關注我 </a:t>
            </a:r>
            <a:r>
              <a:rPr lang="en-US" altLang="zh-TW" dirty="0"/>
              <a:t>FB </a:t>
            </a:r>
            <a:r>
              <a:rPr lang="zh-TW" altLang="en-US" dirty="0"/>
              <a:t>的朋友都知道我常吃麥當勞</a:t>
            </a:r>
          </a:p>
        </p:txBody>
      </p:sp>
      <p:pic>
        <p:nvPicPr>
          <p:cNvPr id="2052" name="Picture 4" descr="http://img.ltn.com.tw/Upload/liveNews/BigPic/600_phpvQtqZq.jpg">
            <a:extLst>
              <a:ext uri="{FF2B5EF4-FFF2-40B4-BE49-F238E27FC236}">
                <a16:creationId xmlns:a16="http://schemas.microsoft.com/office/drawing/2014/main" id="{9D1D08CD-775A-4AB1-B9AB-A537B244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1423988"/>
            <a:ext cx="5686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1D96FD-8DA7-4791-B913-E246A0891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58" y="1077742"/>
            <a:ext cx="3698184" cy="493091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511D17A-1505-42CA-BE6A-EC9BB990BC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6" r="50812" b="27748"/>
          <a:stretch/>
        </p:blipFill>
        <p:spPr>
          <a:xfrm>
            <a:off x="533396" y="1077742"/>
            <a:ext cx="3921631" cy="493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45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DD2BD93-C882-4207-B783-FAECC36B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89512"/>
            <a:ext cx="8942070" cy="899665"/>
          </a:xfrm>
        </p:spPr>
        <p:txBody>
          <a:bodyPr/>
          <a:lstStyle/>
          <a:p>
            <a:r>
              <a:rPr lang="zh-TW" altLang="en-US" dirty="0"/>
              <a:t>我想吃薯條 </a:t>
            </a:r>
            <a:r>
              <a:rPr lang="en-US" altLang="zh-TW" dirty="0"/>
              <a:t>… </a:t>
            </a:r>
            <a:r>
              <a:rPr lang="zh-TW" altLang="en-US" dirty="0"/>
              <a:t>結果買了大麥克豪邁套餐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29F666-6C8D-4C56-8022-38A76B36C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35" y="1189177"/>
            <a:ext cx="5214731" cy="4912277"/>
          </a:xfrm>
          <a:prstGeom prst="rect">
            <a:avLst/>
          </a:prstGeom>
        </p:spPr>
      </p:pic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C767B028-FBD4-4A57-BE26-5554996627E8}"/>
              </a:ext>
            </a:extLst>
          </p:cNvPr>
          <p:cNvSpPr/>
          <p:nvPr/>
        </p:nvSpPr>
        <p:spPr bwMode="auto">
          <a:xfrm>
            <a:off x="5784742" y="4882918"/>
            <a:ext cx="3157329" cy="904382"/>
          </a:xfrm>
          <a:prstGeom prst="wedgeEllipseCallout">
            <a:avLst>
              <a:gd name="adj1" fmla="val -52747"/>
              <a:gd name="adj2" fmla="val -15791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我只想吃這個</a:t>
            </a:r>
          </a:p>
        </p:txBody>
      </p:sp>
      <p:sp>
        <p:nvSpPr>
          <p:cNvPr id="7" name="爆炸: 十四角 6">
            <a:extLst>
              <a:ext uri="{FF2B5EF4-FFF2-40B4-BE49-F238E27FC236}">
                <a16:creationId xmlns:a16="http://schemas.microsoft.com/office/drawing/2014/main" id="{AAD3131B-CD6C-42FE-98BE-4A325FB409E1}"/>
              </a:ext>
            </a:extLst>
          </p:cNvPr>
          <p:cNvSpPr/>
          <p:nvPr/>
        </p:nvSpPr>
        <p:spPr bwMode="auto">
          <a:xfrm>
            <a:off x="129207" y="1505830"/>
            <a:ext cx="4823791" cy="2252870"/>
          </a:xfrm>
          <a:prstGeom prst="irregularSeal2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靠</a:t>
            </a:r>
            <a:r>
              <a:rPr lang="en-US" altLang="zh-TW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! </a:t>
            </a:r>
            <a:br>
              <a:rPr lang="en-US" altLang="zh-TW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</a:br>
            <a:r>
              <a:rPr lang="zh-TW" alt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竟然是小薯 </a:t>
            </a:r>
            <a:r>
              <a:rPr lang="en-US" altLang="zh-TW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!</a:t>
            </a:r>
            <a:endParaRPr lang="zh-TW" altLang="en-US" sz="24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爆炸: 十四角 7">
            <a:extLst>
              <a:ext uri="{FF2B5EF4-FFF2-40B4-BE49-F238E27FC236}">
                <a16:creationId xmlns:a16="http://schemas.microsoft.com/office/drawing/2014/main" id="{0EF389B3-1D8A-459E-99D2-B1D7535C7AAD}"/>
              </a:ext>
            </a:extLst>
          </p:cNvPr>
          <p:cNvSpPr/>
          <p:nvPr/>
        </p:nvSpPr>
        <p:spPr bwMode="auto">
          <a:xfrm>
            <a:off x="119268" y="3531930"/>
            <a:ext cx="4823791" cy="2252870"/>
          </a:xfrm>
          <a:prstGeom prst="irregularSeal2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靠</a:t>
            </a:r>
            <a:r>
              <a:rPr lang="en-US" altLang="zh-TW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! </a:t>
            </a:r>
            <a:br>
              <a:rPr lang="en-US" altLang="zh-TW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</a:br>
            <a:r>
              <a:rPr lang="zh-TW" alt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還不能加大 </a:t>
            </a:r>
            <a:r>
              <a:rPr lang="en-US" altLang="zh-TW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!</a:t>
            </a:r>
            <a:endParaRPr lang="zh-TW" altLang="en-US" sz="24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96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TechDays2014">
  <a:themeElements>
    <a:clrScheme name="自訂 1">
      <a:dk1>
        <a:srgbClr val="00000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7FBA00"/>
      </a:accent2>
      <a:accent3>
        <a:srgbClr val="DC3C00"/>
      </a:accent3>
      <a:accent4>
        <a:srgbClr val="68217A"/>
      </a:accent4>
      <a:accent5>
        <a:srgbClr val="009E49"/>
      </a:accent5>
      <a:accent6>
        <a:srgbClr val="00B294"/>
      </a:accent6>
      <a:hlink>
        <a:srgbClr val="FFC000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.potx" id="{95E3EB79-C98D-48EC-837A-72F77512253C}" vid="{482A9A90-448C-4DC9-8D68-B61A5FDF0B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2051C8-1D54-4CAE-822B-9BF5C05E3E63}">
  <ds:schemaRefs>
    <ds:schemaRef ds:uri="http://purl.org/dc/terms/"/>
    <ds:schemaRef ds:uri="b0e4521d-181b-4aee-b4a8-952b2bc14729"/>
    <ds:schemaRef ds:uri="http://schemas.microsoft.com/office/2006/documentManagement/types"/>
    <ds:schemaRef ds:uri="ed971524-76e7-40a8-a01a-f99956bd178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1014</Words>
  <Application>Microsoft Office PowerPoint</Application>
  <PresentationFormat>如螢幕大小 (4:3)</PresentationFormat>
  <Paragraphs>141</Paragraphs>
  <Slides>31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41" baseType="lpstr">
      <vt:lpstr>微軟正黑體</vt:lpstr>
      <vt:lpstr>微軟正黑體 Light</vt:lpstr>
      <vt:lpstr>Arial</vt:lpstr>
      <vt:lpstr>Arial Narrow</vt:lpstr>
      <vt:lpstr>Calibri</vt:lpstr>
      <vt:lpstr>Segoe UI</vt:lpstr>
      <vt:lpstr>Segoe UI Light</vt:lpstr>
      <vt:lpstr>Wingdings</vt:lpstr>
      <vt:lpstr>Connect_2016_Template_Light</vt:lpstr>
      <vt:lpstr>TechDays2014</vt:lpstr>
      <vt:lpstr>從承載著企業運行命脈的 新世代資料中心 – 談 IT 人的前世、今生與來生</vt:lpstr>
      <vt:lpstr>在課程開始之前 …</vt:lpstr>
      <vt:lpstr>如何建置與管理出宏偉的資料中心 ?</vt:lpstr>
      <vt:lpstr>IT 人就是矯情</vt:lpstr>
      <vt:lpstr>PowerPoint 簡報</vt:lpstr>
      <vt:lpstr>IT 人的核心價值</vt:lpstr>
      <vt:lpstr>你和你剛出道的時候差別在那裡 ?</vt:lpstr>
      <vt:lpstr>關注我 FB 的朋友都知道我常吃麥當勞</vt:lpstr>
      <vt:lpstr>我想吃薯條 … 結果買了大麥克豪邁套餐</vt:lpstr>
      <vt:lpstr>你曾經導入幾乎無用的技術或產品嗎?</vt:lpstr>
      <vt:lpstr>為什麼我買的漢堡跟廣告上的不一樣 ?</vt:lpstr>
      <vt:lpstr>為什麼我買的漢堡跟廣告上的不一樣 ?</vt:lpstr>
      <vt:lpstr>在台上的是設計好的演出，不是生活！</vt:lpstr>
      <vt:lpstr>在台上的是設計好的演出，不是生活！</vt:lpstr>
      <vt:lpstr>我在 TechEd 2000 的一場魔術秀</vt:lpstr>
      <vt:lpstr>我在 VS2005 / SQL2005 的編劇處女秀</vt:lpstr>
      <vt:lpstr>請用看秀的心態來參加研討會</vt:lpstr>
      <vt:lpstr>你曾經花了比產品貴的錢做客製化嗎 ?</vt:lpstr>
      <vt:lpstr>有一個客戶找我去做 SCOM 訓練 …</vt:lpstr>
      <vt:lpstr>你還記得這些嗎 ?</vt:lpstr>
      <vt:lpstr>學習的點線面</vt:lpstr>
      <vt:lpstr>你的腦袋是那一種 ?</vt:lpstr>
      <vt:lpstr>影響學習速度的因素</vt:lpstr>
      <vt:lpstr>跨領域</vt:lpstr>
      <vt:lpstr>Learn, Unlearn And Relearn</vt:lpstr>
      <vt:lpstr>如何建置與管理宏偉的資料中心 ?</vt:lpstr>
      <vt:lpstr>學習如何奴役其它人 !</vt:lpstr>
      <vt:lpstr>結論</vt:lpstr>
      <vt:lpstr>Study4.TW</vt:lpstr>
      <vt:lpstr>特別感謝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從承載著企業運行命脈的新世代資料中心 – 談 IT 人的前世、今生與來生</dc:title>
  <cp:lastModifiedBy>曹祖聖</cp:lastModifiedBy>
  <cp:revision>111</cp:revision>
  <dcterms:modified xsi:type="dcterms:W3CDTF">2018-01-06T01:38:24Z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